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9" r:id="rId3"/>
    <p:sldId id="258" r:id="rId4"/>
    <p:sldId id="260" r:id="rId5"/>
    <p:sldId id="263" r:id="rId6"/>
    <p:sldId id="261" r:id="rId7"/>
    <p:sldId id="265" r:id="rId8"/>
    <p:sldId id="266" r:id="rId9"/>
    <p:sldId id="262"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43" autoAdjust="0"/>
  </p:normalViewPr>
  <p:slideViewPr>
    <p:cSldViewPr>
      <p:cViewPr varScale="1">
        <p:scale>
          <a:sx n="157" d="100"/>
          <a:sy n="157" d="100"/>
        </p:scale>
        <p:origin x="-22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CE162-C3BD-4584-9D9F-013B09F25640}"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fr-FR"/>
        </a:p>
      </dgm:t>
    </dgm:pt>
    <dgm:pt modelId="{A73916D5-A1C1-4155-95D4-D6B38DB87B26}">
      <dgm:prSet phldrT="[Texte]" custT="1"/>
      <dgm:spPr/>
      <dgm:t>
        <a:bodyPr/>
        <a:lstStyle/>
        <a:p>
          <a:r>
            <a:rPr lang="fr-FR" sz="1100" b="1" u="sng" dirty="0" smtClean="0"/>
            <a:t>Janvier </a:t>
          </a:r>
          <a:r>
            <a:rPr lang="fr-FR" sz="1100" b="1" u="none" dirty="0" smtClean="0"/>
            <a:t>: s</a:t>
          </a:r>
          <a:r>
            <a:rPr lang="fr-FR" sz="1100" b="1" dirty="0" smtClean="0"/>
            <a:t>ondage Pronote d’intentions de 4 spécialités en voie générale ou voie technologique ou professionnelle</a:t>
          </a:r>
        </a:p>
        <a:p>
          <a:r>
            <a:rPr lang="fr-FR" sz="700" dirty="0" smtClean="0"/>
            <a:t> </a:t>
          </a:r>
          <a:endParaRPr lang="fr-FR" sz="700" dirty="0"/>
        </a:p>
      </dgm:t>
    </dgm:pt>
    <dgm:pt modelId="{1024CA55-99AE-4BA5-A7E6-BAFB0DF231CE}" type="parTrans" cxnId="{92C49C78-9CBB-4174-B8B3-BD57A90509E9}">
      <dgm:prSet/>
      <dgm:spPr/>
      <dgm:t>
        <a:bodyPr/>
        <a:lstStyle/>
        <a:p>
          <a:endParaRPr lang="fr-FR"/>
        </a:p>
      </dgm:t>
    </dgm:pt>
    <dgm:pt modelId="{9B68B693-E6CF-4A0F-9284-5414CEF1652C}" type="sibTrans" cxnId="{92C49C78-9CBB-4174-B8B3-BD57A90509E9}">
      <dgm:prSet/>
      <dgm:spPr/>
      <dgm:t>
        <a:bodyPr/>
        <a:lstStyle/>
        <a:p>
          <a:endParaRPr lang="fr-FR"/>
        </a:p>
      </dgm:t>
    </dgm:pt>
    <dgm:pt modelId="{4F35B877-0C58-4EA0-8117-57EB783ECBEB}">
      <dgm:prSet phldrT="[Texte]" custT="1"/>
      <dgm:spPr/>
      <dgm:t>
        <a:bodyPr/>
        <a:lstStyle/>
        <a:p>
          <a:r>
            <a:rPr lang="fr-FR" sz="1100" b="1" u="sng" dirty="0" smtClean="0"/>
            <a:t>Mars</a:t>
          </a:r>
          <a:r>
            <a:rPr lang="fr-FR" sz="1100" b="1" dirty="0" smtClean="0"/>
            <a:t> : conseil de classe du 2</a:t>
          </a:r>
          <a:r>
            <a:rPr lang="fr-FR" sz="1100" b="1" baseline="30000" dirty="0" smtClean="0"/>
            <a:t>ème</a:t>
          </a:r>
          <a:r>
            <a:rPr lang="fr-FR" sz="1100" b="1" dirty="0" smtClean="0"/>
            <a:t> trimestre </a:t>
          </a:r>
          <a:r>
            <a:rPr lang="fr-FR" sz="1100" b="1" dirty="0" smtClean="0">
              <a:sym typeface="Symbol"/>
            </a:rPr>
            <a:t></a:t>
          </a:r>
          <a:r>
            <a:rPr lang="fr-FR" sz="1100" b="1" dirty="0" smtClean="0"/>
            <a:t> avis sur l’orientation </a:t>
          </a:r>
          <a:endParaRPr lang="fr-FR" sz="1100" b="1" dirty="0"/>
        </a:p>
      </dgm:t>
    </dgm:pt>
    <dgm:pt modelId="{277846F4-DD33-4CE8-AC98-88F6274EF8A9}" type="parTrans" cxnId="{5B9479EF-149B-438C-8616-F04BDF0D557B}">
      <dgm:prSet/>
      <dgm:spPr/>
      <dgm:t>
        <a:bodyPr/>
        <a:lstStyle/>
        <a:p>
          <a:endParaRPr lang="fr-FR"/>
        </a:p>
      </dgm:t>
    </dgm:pt>
    <dgm:pt modelId="{7A56368D-C679-46FC-B260-25015B6BDC0E}" type="sibTrans" cxnId="{5B9479EF-149B-438C-8616-F04BDF0D557B}">
      <dgm:prSet/>
      <dgm:spPr/>
      <dgm:t>
        <a:bodyPr/>
        <a:lstStyle/>
        <a:p>
          <a:endParaRPr lang="fr-FR"/>
        </a:p>
      </dgm:t>
    </dgm:pt>
    <dgm:pt modelId="{05DD6726-6F64-4F65-BA2A-63EDC445B7DE}">
      <dgm:prSet phldrT="[Texte]" custT="1"/>
      <dgm:spPr/>
      <dgm:t>
        <a:bodyPr/>
        <a:lstStyle/>
        <a:p>
          <a:r>
            <a:rPr lang="fr-FR" sz="1100" b="1" u="sng" dirty="0" smtClean="0"/>
            <a:t>Février </a:t>
          </a:r>
          <a:r>
            <a:rPr lang="fr-FR" sz="1100" b="1" dirty="0" smtClean="0"/>
            <a:t>: l’élève fait ses voeux provisoires avec ses parents sur Educonnect</a:t>
          </a:r>
          <a:endParaRPr lang="fr-FR" sz="1100" b="1" dirty="0"/>
        </a:p>
      </dgm:t>
    </dgm:pt>
    <dgm:pt modelId="{10A6802E-E150-4EAE-BB0B-1762DB28C234}" type="parTrans" cxnId="{635D9E80-6C35-472D-8D10-66CA535A0D70}">
      <dgm:prSet/>
      <dgm:spPr/>
      <dgm:t>
        <a:bodyPr/>
        <a:lstStyle/>
        <a:p>
          <a:endParaRPr lang="fr-FR"/>
        </a:p>
      </dgm:t>
    </dgm:pt>
    <dgm:pt modelId="{5BB4D039-05F6-41D9-847E-11D8F2842FA6}" type="sibTrans" cxnId="{635D9E80-6C35-472D-8D10-66CA535A0D70}">
      <dgm:prSet/>
      <dgm:spPr/>
      <dgm:t>
        <a:bodyPr/>
        <a:lstStyle/>
        <a:p>
          <a:endParaRPr lang="fr-FR"/>
        </a:p>
      </dgm:t>
    </dgm:pt>
    <dgm:pt modelId="{2281281C-F600-42A7-AA6D-CBF281643D75}" type="pres">
      <dgm:prSet presAssocID="{C72CE162-C3BD-4584-9D9F-013B09F25640}" presName="arrowDiagram" presStyleCnt="0">
        <dgm:presLayoutVars>
          <dgm:chMax val="5"/>
          <dgm:dir/>
          <dgm:resizeHandles val="exact"/>
        </dgm:presLayoutVars>
      </dgm:prSet>
      <dgm:spPr/>
      <dgm:t>
        <a:bodyPr/>
        <a:lstStyle/>
        <a:p>
          <a:endParaRPr lang="fr-FR"/>
        </a:p>
      </dgm:t>
    </dgm:pt>
    <dgm:pt modelId="{9717C2D5-C729-4498-B4AC-C82DC6AAD066}" type="pres">
      <dgm:prSet presAssocID="{C72CE162-C3BD-4584-9D9F-013B09F25640}" presName="arrow" presStyleLbl="bgShp" presStyleIdx="0" presStyleCnt="1" custScaleX="131215" custScaleY="100000" custLinFactNeighborX="-3180" custLinFactNeighborY="291"/>
      <dgm:spPr/>
    </dgm:pt>
    <dgm:pt modelId="{E75FAEB5-DB1C-4B86-99AD-BC0A6FD4F9DA}" type="pres">
      <dgm:prSet presAssocID="{C72CE162-C3BD-4584-9D9F-013B09F25640}" presName="arrowDiagram3" presStyleCnt="0"/>
      <dgm:spPr/>
    </dgm:pt>
    <dgm:pt modelId="{6829643A-C271-4BF8-B4FA-E2C0ADED9E59}" type="pres">
      <dgm:prSet presAssocID="{A73916D5-A1C1-4155-95D4-D6B38DB87B26}" presName="bullet3a" presStyleLbl="node1" presStyleIdx="0" presStyleCnt="3" custLinFactX="-300000" custLinFactY="81677" custLinFactNeighborX="-336569" custLinFactNeighborY="100000"/>
      <dgm:spPr/>
    </dgm:pt>
    <dgm:pt modelId="{B4E1DDA2-19F6-44E4-B533-3D9EE68D540C}" type="pres">
      <dgm:prSet presAssocID="{A73916D5-A1C1-4155-95D4-D6B38DB87B26}" presName="textBox3a" presStyleLbl="revTx" presStyleIdx="0" presStyleCnt="3" custScaleX="356572" custScaleY="52516" custLinFactNeighborX="44489" custLinFactNeighborY="30209">
        <dgm:presLayoutVars>
          <dgm:bulletEnabled val="1"/>
        </dgm:presLayoutVars>
      </dgm:prSet>
      <dgm:spPr/>
      <dgm:t>
        <a:bodyPr/>
        <a:lstStyle/>
        <a:p>
          <a:endParaRPr lang="fr-FR"/>
        </a:p>
      </dgm:t>
    </dgm:pt>
    <dgm:pt modelId="{DA58CC48-D0BF-4DF9-9BA5-8778A99C484E}" type="pres">
      <dgm:prSet presAssocID="{4F35B877-0C58-4EA0-8117-57EB783ECBEB}" presName="bullet3b" presStyleLbl="node1" presStyleIdx="1" presStyleCnt="3" custLinFactX="-300000" custLinFactY="100000" custLinFactNeighborX="-328385" custLinFactNeighborY="149882"/>
      <dgm:spPr/>
    </dgm:pt>
    <dgm:pt modelId="{C5D92B28-608F-49AE-8631-57448751C248}" type="pres">
      <dgm:prSet presAssocID="{4F35B877-0C58-4EA0-8117-57EB783ECBEB}" presName="textBox3b" presStyleLbl="revTx" presStyleIdx="1" presStyleCnt="3" custScaleX="310331" custScaleY="20760" custLinFactNeighborX="9229" custLinFactNeighborY="-11989">
        <dgm:presLayoutVars>
          <dgm:bulletEnabled val="1"/>
        </dgm:presLayoutVars>
      </dgm:prSet>
      <dgm:spPr/>
      <dgm:t>
        <a:bodyPr/>
        <a:lstStyle/>
        <a:p>
          <a:endParaRPr lang="fr-FR"/>
        </a:p>
      </dgm:t>
    </dgm:pt>
    <dgm:pt modelId="{00B8E38E-82A7-4004-A81F-221853439D7A}" type="pres">
      <dgm:prSet presAssocID="{05DD6726-6F64-4F65-BA2A-63EDC445B7DE}" presName="bullet3c" presStyleLbl="node1" presStyleIdx="2" presStyleCnt="3" custLinFactX="-184913" custLinFactY="18241" custLinFactNeighborX="-200000" custLinFactNeighborY="100000"/>
      <dgm:spPr/>
      <dgm:t>
        <a:bodyPr/>
        <a:lstStyle/>
        <a:p>
          <a:endParaRPr lang="fr-FR"/>
        </a:p>
      </dgm:t>
    </dgm:pt>
    <dgm:pt modelId="{CA1A9FDB-B839-4E96-AD83-27A1C5279814}" type="pres">
      <dgm:prSet presAssocID="{05DD6726-6F64-4F65-BA2A-63EDC445B7DE}" presName="textBox3c" presStyleLbl="revTx" presStyleIdx="2" presStyleCnt="3" custScaleX="339938" custScaleY="13292" custLinFactX="-42411" custLinFactNeighborX="-100000" custLinFactNeighborY="15297">
        <dgm:presLayoutVars>
          <dgm:bulletEnabled val="1"/>
        </dgm:presLayoutVars>
      </dgm:prSet>
      <dgm:spPr/>
      <dgm:t>
        <a:bodyPr/>
        <a:lstStyle/>
        <a:p>
          <a:endParaRPr lang="fr-FR"/>
        </a:p>
      </dgm:t>
    </dgm:pt>
  </dgm:ptLst>
  <dgm:cxnLst>
    <dgm:cxn modelId="{7A4544E4-F280-40DE-88B6-E097527BF229}" type="presOf" srcId="{A73916D5-A1C1-4155-95D4-D6B38DB87B26}" destId="{B4E1DDA2-19F6-44E4-B533-3D9EE68D540C}" srcOrd="0" destOrd="0" presId="urn:microsoft.com/office/officeart/2005/8/layout/arrow2"/>
    <dgm:cxn modelId="{0BC5E0FA-3AD2-4FF7-B91D-DAF90E0816B0}" type="presOf" srcId="{C72CE162-C3BD-4584-9D9F-013B09F25640}" destId="{2281281C-F600-42A7-AA6D-CBF281643D75}" srcOrd="0" destOrd="0" presId="urn:microsoft.com/office/officeart/2005/8/layout/arrow2"/>
    <dgm:cxn modelId="{7552C5A7-DAC8-4354-8AAE-A2C637D0D76F}" type="presOf" srcId="{05DD6726-6F64-4F65-BA2A-63EDC445B7DE}" destId="{CA1A9FDB-B839-4E96-AD83-27A1C5279814}" srcOrd="0" destOrd="0" presId="urn:microsoft.com/office/officeart/2005/8/layout/arrow2"/>
    <dgm:cxn modelId="{92C49C78-9CBB-4174-B8B3-BD57A90509E9}" srcId="{C72CE162-C3BD-4584-9D9F-013B09F25640}" destId="{A73916D5-A1C1-4155-95D4-D6B38DB87B26}" srcOrd="0" destOrd="0" parTransId="{1024CA55-99AE-4BA5-A7E6-BAFB0DF231CE}" sibTransId="{9B68B693-E6CF-4A0F-9284-5414CEF1652C}"/>
    <dgm:cxn modelId="{3326F169-6944-4E72-B499-8C21AEE99433}" type="presOf" srcId="{4F35B877-0C58-4EA0-8117-57EB783ECBEB}" destId="{C5D92B28-608F-49AE-8631-57448751C248}" srcOrd="0" destOrd="0" presId="urn:microsoft.com/office/officeart/2005/8/layout/arrow2"/>
    <dgm:cxn modelId="{635D9E80-6C35-472D-8D10-66CA535A0D70}" srcId="{C72CE162-C3BD-4584-9D9F-013B09F25640}" destId="{05DD6726-6F64-4F65-BA2A-63EDC445B7DE}" srcOrd="2" destOrd="0" parTransId="{10A6802E-E150-4EAE-BB0B-1762DB28C234}" sibTransId="{5BB4D039-05F6-41D9-847E-11D8F2842FA6}"/>
    <dgm:cxn modelId="{5B9479EF-149B-438C-8616-F04BDF0D557B}" srcId="{C72CE162-C3BD-4584-9D9F-013B09F25640}" destId="{4F35B877-0C58-4EA0-8117-57EB783ECBEB}" srcOrd="1" destOrd="0" parTransId="{277846F4-DD33-4CE8-AC98-88F6274EF8A9}" sibTransId="{7A56368D-C679-46FC-B260-25015B6BDC0E}"/>
    <dgm:cxn modelId="{6C30DB4C-9D51-4F58-8ED7-4C158D085C65}" type="presParOf" srcId="{2281281C-F600-42A7-AA6D-CBF281643D75}" destId="{9717C2D5-C729-4498-B4AC-C82DC6AAD066}" srcOrd="0" destOrd="0" presId="urn:microsoft.com/office/officeart/2005/8/layout/arrow2"/>
    <dgm:cxn modelId="{8746B3E9-D2A7-4A1F-A408-722BF20A4BC4}" type="presParOf" srcId="{2281281C-F600-42A7-AA6D-CBF281643D75}" destId="{E75FAEB5-DB1C-4B86-99AD-BC0A6FD4F9DA}" srcOrd="1" destOrd="0" presId="urn:microsoft.com/office/officeart/2005/8/layout/arrow2"/>
    <dgm:cxn modelId="{FA00B490-E9F5-4B25-A134-C166DEEC0C9F}" type="presParOf" srcId="{E75FAEB5-DB1C-4B86-99AD-BC0A6FD4F9DA}" destId="{6829643A-C271-4BF8-B4FA-E2C0ADED9E59}" srcOrd="0" destOrd="0" presId="urn:microsoft.com/office/officeart/2005/8/layout/arrow2"/>
    <dgm:cxn modelId="{3B01953B-1B8A-42B5-A0C3-4211E3B56F74}" type="presParOf" srcId="{E75FAEB5-DB1C-4B86-99AD-BC0A6FD4F9DA}" destId="{B4E1DDA2-19F6-44E4-B533-3D9EE68D540C}" srcOrd="1" destOrd="0" presId="urn:microsoft.com/office/officeart/2005/8/layout/arrow2"/>
    <dgm:cxn modelId="{293DEC04-9045-48C5-8551-24A96F1022F7}" type="presParOf" srcId="{E75FAEB5-DB1C-4B86-99AD-BC0A6FD4F9DA}" destId="{DA58CC48-D0BF-4DF9-9BA5-8778A99C484E}" srcOrd="2" destOrd="0" presId="urn:microsoft.com/office/officeart/2005/8/layout/arrow2"/>
    <dgm:cxn modelId="{EC4D9487-BE1C-4F79-85D3-3D91E9360C1F}" type="presParOf" srcId="{E75FAEB5-DB1C-4B86-99AD-BC0A6FD4F9DA}" destId="{C5D92B28-608F-49AE-8631-57448751C248}" srcOrd="3" destOrd="0" presId="urn:microsoft.com/office/officeart/2005/8/layout/arrow2"/>
    <dgm:cxn modelId="{B9D22015-06A7-4434-AD91-8046133A14BE}" type="presParOf" srcId="{E75FAEB5-DB1C-4B86-99AD-BC0A6FD4F9DA}" destId="{00B8E38E-82A7-4004-A81F-221853439D7A}" srcOrd="4" destOrd="0" presId="urn:microsoft.com/office/officeart/2005/8/layout/arrow2"/>
    <dgm:cxn modelId="{2B4213EA-C207-4B8A-BD74-EE92C784CE00}" type="presParOf" srcId="{E75FAEB5-DB1C-4B86-99AD-BC0A6FD4F9DA}" destId="{CA1A9FDB-B839-4E96-AD83-27A1C5279814}"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7C2D5-C729-4498-B4AC-C82DC6AAD066}">
      <dsp:nvSpPr>
        <dsp:cNvPr id="0" name=""/>
        <dsp:cNvSpPr/>
      </dsp:nvSpPr>
      <dsp:spPr>
        <a:xfrm>
          <a:off x="-92189" y="0"/>
          <a:ext cx="8532124" cy="4064000"/>
        </a:xfrm>
        <a:prstGeom prst="swooshArrow">
          <a:avLst>
            <a:gd name="adj1" fmla="val 25000"/>
            <a:gd name="adj2" fmla="val 25000"/>
          </a:avLst>
        </a:prstGeom>
        <a:gradFill rotWithShape="0">
          <a:gsLst>
            <a:gs pos="0">
              <a:schemeClr val="accent1">
                <a:tint val="40000"/>
                <a:hueOff val="0"/>
                <a:satOff val="0"/>
                <a:lumOff val="0"/>
                <a:alphaOff val="0"/>
                <a:shade val="15000"/>
                <a:satMod val="180000"/>
              </a:schemeClr>
            </a:gs>
            <a:gs pos="50000">
              <a:schemeClr val="accent1">
                <a:tint val="40000"/>
                <a:hueOff val="0"/>
                <a:satOff val="0"/>
                <a:lumOff val="0"/>
                <a:alphaOff val="0"/>
                <a:shade val="45000"/>
                <a:satMod val="170000"/>
              </a:schemeClr>
            </a:gs>
            <a:gs pos="70000">
              <a:schemeClr val="accent1">
                <a:tint val="40000"/>
                <a:hueOff val="0"/>
                <a:satOff val="0"/>
                <a:lumOff val="0"/>
                <a:alphaOff val="0"/>
                <a:tint val="99000"/>
                <a:shade val="65000"/>
                <a:satMod val="155000"/>
              </a:schemeClr>
            </a:gs>
            <a:gs pos="100000">
              <a:schemeClr val="accent1">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829643A-C271-4BF8-B4FA-E2C0ADED9E59}">
      <dsp:nvSpPr>
        <dsp:cNvPr id="0" name=""/>
        <dsp:cNvSpPr/>
      </dsp:nvSpPr>
      <dsp:spPr>
        <a:xfrm>
          <a:off x="672278" y="3112120"/>
          <a:ext cx="169062" cy="16906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E1DDA2-19F6-44E4-B533-3D9EE68D540C}">
      <dsp:nvSpPr>
        <dsp:cNvPr id="0" name=""/>
        <dsp:cNvSpPr/>
      </dsp:nvSpPr>
      <dsp:spPr>
        <a:xfrm>
          <a:off x="563434" y="3447201"/>
          <a:ext cx="5402276" cy="61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488950">
            <a:lnSpc>
              <a:spcPct val="90000"/>
            </a:lnSpc>
            <a:spcBef>
              <a:spcPct val="0"/>
            </a:spcBef>
            <a:spcAft>
              <a:spcPct val="35000"/>
            </a:spcAft>
          </a:pPr>
          <a:r>
            <a:rPr lang="fr-FR" sz="1100" b="1" u="sng" kern="1200" dirty="0" smtClean="0"/>
            <a:t>Janvier </a:t>
          </a:r>
          <a:r>
            <a:rPr lang="fr-FR" sz="1100" b="1" u="none" kern="1200" dirty="0" smtClean="0"/>
            <a:t>: s</a:t>
          </a:r>
          <a:r>
            <a:rPr lang="fr-FR" sz="1100" b="1" kern="1200" dirty="0" smtClean="0"/>
            <a:t>ondage Pronote d’intentions de 4 spécialités en voie générale ou voie technologique ou professionnelle</a:t>
          </a:r>
        </a:p>
        <a:p>
          <a:pPr lvl="0" algn="l" defTabSz="488950">
            <a:lnSpc>
              <a:spcPct val="90000"/>
            </a:lnSpc>
            <a:spcBef>
              <a:spcPct val="0"/>
            </a:spcBef>
            <a:spcAft>
              <a:spcPct val="35000"/>
            </a:spcAft>
          </a:pPr>
          <a:r>
            <a:rPr lang="fr-FR" sz="700" kern="1200" dirty="0" smtClean="0"/>
            <a:t> </a:t>
          </a:r>
          <a:endParaRPr lang="fr-FR" sz="700" kern="1200" dirty="0"/>
        </a:p>
      </dsp:txBody>
      <dsp:txXfrm>
        <a:off x="563434" y="3447201"/>
        <a:ext cx="5402276" cy="616798"/>
      </dsp:txXfrm>
    </dsp:sp>
    <dsp:sp modelId="{DA58CC48-D0BF-4DF9-9BA5-8778A99C484E}">
      <dsp:nvSpPr>
        <dsp:cNvPr id="0" name=""/>
        <dsp:cNvSpPr/>
      </dsp:nvSpPr>
      <dsp:spPr>
        <a:xfrm>
          <a:off x="1320353" y="2464048"/>
          <a:ext cx="305612" cy="30561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5D92B28-608F-49AE-8631-57448751C248}">
      <dsp:nvSpPr>
        <dsp:cNvPr id="0" name=""/>
        <dsp:cNvSpPr/>
      </dsp:nvSpPr>
      <dsp:spPr>
        <a:xfrm>
          <a:off x="1896422" y="2464054"/>
          <a:ext cx="4842951" cy="4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488950">
            <a:lnSpc>
              <a:spcPct val="90000"/>
            </a:lnSpc>
            <a:spcBef>
              <a:spcPct val="0"/>
            </a:spcBef>
            <a:spcAft>
              <a:spcPct val="35000"/>
            </a:spcAft>
          </a:pPr>
          <a:r>
            <a:rPr lang="fr-FR" sz="1100" b="1" u="sng" kern="1200" dirty="0" smtClean="0"/>
            <a:t>Mars</a:t>
          </a:r>
          <a:r>
            <a:rPr lang="fr-FR" sz="1100" b="1" kern="1200" dirty="0" smtClean="0"/>
            <a:t> : conseil de classe du 2</a:t>
          </a:r>
          <a:r>
            <a:rPr lang="fr-FR" sz="1100" b="1" kern="1200" baseline="30000" dirty="0" smtClean="0"/>
            <a:t>ème</a:t>
          </a:r>
          <a:r>
            <a:rPr lang="fr-FR" sz="1100" b="1" kern="1200" dirty="0" smtClean="0"/>
            <a:t> trimestre </a:t>
          </a:r>
          <a:r>
            <a:rPr lang="fr-FR" sz="1100" b="1" kern="1200" dirty="0" smtClean="0">
              <a:sym typeface="Symbol"/>
            </a:rPr>
            <a:t></a:t>
          </a:r>
          <a:r>
            <a:rPr lang="fr-FR" sz="1100" b="1" kern="1200" dirty="0" smtClean="0"/>
            <a:t> avis sur l’orientation </a:t>
          </a:r>
          <a:endParaRPr lang="fr-FR" sz="1100" b="1" kern="1200" dirty="0"/>
        </a:p>
      </dsp:txBody>
      <dsp:txXfrm>
        <a:off x="1896422" y="2464054"/>
        <a:ext cx="4842951" cy="458965"/>
      </dsp:txXfrm>
    </dsp:sp>
    <dsp:sp modelId="{00B8E38E-82A7-4004-A81F-221853439D7A}">
      <dsp:nvSpPr>
        <dsp:cNvPr id="0" name=""/>
        <dsp:cNvSpPr/>
      </dsp:nvSpPr>
      <dsp:spPr>
        <a:xfrm>
          <a:off x="3408582" y="1527944"/>
          <a:ext cx="422656" cy="42265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1A9FDB-B839-4E96-AD83-27A1C5279814}">
      <dsp:nvSpPr>
        <dsp:cNvPr id="0" name=""/>
        <dsp:cNvSpPr/>
      </dsp:nvSpPr>
      <dsp:spPr>
        <a:xfrm>
          <a:off x="1152129" y="2896105"/>
          <a:ext cx="5304990" cy="3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l" defTabSz="488950">
            <a:lnSpc>
              <a:spcPct val="90000"/>
            </a:lnSpc>
            <a:spcBef>
              <a:spcPct val="0"/>
            </a:spcBef>
            <a:spcAft>
              <a:spcPct val="35000"/>
            </a:spcAft>
          </a:pPr>
          <a:r>
            <a:rPr lang="fr-FR" sz="1100" b="1" u="sng" kern="1200" dirty="0" smtClean="0"/>
            <a:t>Février </a:t>
          </a:r>
          <a:r>
            <a:rPr lang="fr-FR" sz="1100" b="1" kern="1200" dirty="0" smtClean="0"/>
            <a:t>: l’élève fait ses voeux provisoires avec ses parents sur Educonnect</a:t>
          </a:r>
          <a:endParaRPr lang="fr-FR" sz="1100" b="1" kern="1200" dirty="0"/>
        </a:p>
      </dsp:txBody>
      <dsp:txXfrm>
        <a:off x="1152129" y="2896105"/>
        <a:ext cx="5304990" cy="37542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DE148-7A48-44E1-BFC0-D3BD468757F2}" type="datetimeFigureOut">
              <a:rPr lang="fr-FR" smtClean="0"/>
              <a:pPr/>
              <a:t>14/12/2022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614D1-77A4-4DDA-8A21-276012CEDA0B}"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algn="ctr"/>
            <a:endParaRPr lang="fr-FR" dirty="0"/>
          </a:p>
        </p:txBody>
      </p:sp>
      <p:sp>
        <p:nvSpPr>
          <p:cNvPr id="4" name="Espace réservé du numéro de diapositive 3"/>
          <p:cNvSpPr>
            <a:spLocks noGrp="1"/>
          </p:cNvSpPr>
          <p:nvPr>
            <p:ph type="sldNum" sz="quarter" idx="10"/>
          </p:nvPr>
        </p:nvSpPr>
        <p:spPr/>
        <p:txBody>
          <a:bodyPr/>
          <a:lstStyle/>
          <a:p>
            <a:fld id="{5AF614D1-77A4-4DDA-8A21-276012CEDA0B}" type="slidenum">
              <a:rPr lang="fr-FR" smtClean="0"/>
              <a:pPr/>
              <a:t>4</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AF614D1-77A4-4DDA-8A21-276012CEDA0B}" type="slidenum">
              <a:rPr lang="fr-FR" smtClean="0"/>
              <a:pPr/>
              <a:t>8</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r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1"/>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CC2CFB-C658-4467-9A6D-2A64A100AD2C}" type="datetimeFigureOut">
              <a:rPr lang="fr-FR" smtClean="0"/>
              <a:pPr/>
              <a:t>14/12/2022</a:t>
            </a:fld>
            <a:endParaRPr lang="fr-FR" dirty="0"/>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630EC746-B1AC-4FDA-9FC6-2543FB189951}"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32"/>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630EC746-B1AC-4FDA-9FC6-2543FB189951}"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7" y="274643"/>
            <a:ext cx="1777471"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630EC746-B1AC-4FDA-9FC6-2543FB189951}"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a:xfrm>
            <a:off x="7614000" y="6378000"/>
            <a:ext cx="1170000" cy="480000"/>
          </a:xfrm>
          <a:prstGeom prst="rect">
            <a:avLst/>
          </a:prstGeom>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6378000"/>
            <a:ext cx="5904000" cy="480000"/>
          </a:xfrm>
          <a:prstGeom prst="rect">
            <a:avLst/>
          </a:prstGeom>
        </p:spPr>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6378000"/>
            <a:ext cx="1350000" cy="480000"/>
          </a:xfrm>
          <a:prstGeom prst="rect">
            <a:avLst/>
          </a:prstGeom>
        </p:spPr>
        <p:txBody>
          <a:body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190859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630EC746-B1AC-4FDA-9FC6-2543FB189951}" type="slidenum">
              <a:rPr lang="fr-FR" smtClean="0"/>
              <a:pPr/>
              <a:t>‹N°›</a:t>
            </a:fld>
            <a:endParaRPr lang="fr-FR" dirty="0"/>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630EC746-B1AC-4FDA-9FC6-2543FB189951}" type="slidenum">
              <a:rPr lang="fr-FR" smtClean="0"/>
              <a:pPr/>
              <a:t>‹N°›</a:t>
            </a:fld>
            <a:endParaRPr lang="fr-FR"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630EC746-B1AC-4FDA-9FC6-2543FB189951}" type="slidenum">
              <a:rPr lang="fr-FR" smtClean="0"/>
              <a:pPr/>
              <a:t>‹N°›</a:t>
            </a:fld>
            <a:endParaRPr lang="fr-FR" dirty="0"/>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3"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3"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9"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630EC746-B1AC-4FDA-9FC6-2543FB189951}"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630EC746-B1AC-4FDA-9FC6-2543FB189951}" type="slidenum">
              <a:rPr lang="fr-FR" smtClean="0"/>
              <a:pPr/>
              <a:t>‹N°›</a:t>
            </a:fld>
            <a:endParaRPr lang="fr-FR" dirty="0"/>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CC2CFB-C658-4467-9A6D-2A64A100AD2C}" type="datetimeFigureOut">
              <a:rPr lang="fr-FR" smtClean="0"/>
              <a:pPr/>
              <a:t>14/12/2022</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630EC746-B1AC-4FDA-9FC6-2543FB189951}"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C6CC2CFB-C658-4467-9A6D-2A64A100AD2C}" type="datetimeFigureOut">
              <a:rPr lang="fr-FR" smtClean="0"/>
              <a:pPr/>
              <a:t>14/12/2022</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630EC746-B1AC-4FDA-9FC6-2543FB189951}"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dirty="0"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CC2CFB-C658-4467-9A6D-2A64A100AD2C}" type="datetimeFigureOut">
              <a:rPr lang="fr-FR" smtClean="0"/>
              <a:pPr/>
              <a:t>14/12/2022</a:t>
            </a:fld>
            <a:endParaRPr lang="fr-FR" dirty="0"/>
          </a:p>
        </p:txBody>
      </p:sp>
      <p:sp>
        <p:nvSpPr>
          <p:cNvPr id="6" name="Espace réservé du pied de page 5"/>
          <p:cNvSpPr>
            <a:spLocks noGrp="1"/>
          </p:cNvSpPr>
          <p:nvPr>
            <p:ph type="ftr" sz="quarter" idx="11"/>
          </p:nvPr>
        </p:nvSpPr>
        <p:spPr>
          <a:xfrm>
            <a:off x="4380076" y="6407947"/>
            <a:ext cx="2350681" cy="365125"/>
          </a:xfrm>
        </p:spPr>
        <p:txBody>
          <a:bodyPr/>
          <a:lstStyle>
            <a:lvl1pPr>
              <a:defRPr>
                <a:solidFill>
                  <a:schemeClr val="tx1"/>
                </a:solidFill>
              </a:defRPr>
            </a:lvl1pPr>
            <a:extLst/>
          </a:lstStyle>
          <a:p>
            <a:endParaRPr lang="fr-FR"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630EC746-B1AC-4FDA-9FC6-2543FB189951}" type="slidenum">
              <a:rPr lang="fr-FR" smtClean="0"/>
              <a:pPr/>
              <a:t>‹N°›</a:t>
            </a:fld>
            <a:endParaRPr lang="fr-FR" dirty="0"/>
          </a:p>
        </p:txBody>
      </p:sp>
      <p:sp>
        <p:nvSpPr>
          <p:cNvPr id="2" name="Titr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iangle rect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Connecteur droit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iangle rectangle 13"/>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Connecteur droit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31"/>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6CC2CFB-C658-4467-9A6D-2A64A100AD2C}" type="datetimeFigureOut">
              <a:rPr lang="fr-FR" smtClean="0"/>
              <a:pPr/>
              <a:t>14/12/2022</a:t>
            </a:fld>
            <a:endParaRPr lang="fr-FR" dirty="0"/>
          </a:p>
        </p:txBody>
      </p:sp>
      <p:sp>
        <p:nvSpPr>
          <p:cNvPr id="22" name="Espace réservé du pied de page 21"/>
          <p:cNvSpPr>
            <a:spLocks noGrp="1"/>
          </p:cNvSpPr>
          <p:nvPr>
            <p:ph type="ftr" sz="quarter" idx="3"/>
          </p:nvPr>
        </p:nvSpPr>
        <p:spPr>
          <a:xfrm>
            <a:off x="4380076" y="6407947"/>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dirty="0"/>
          </a:p>
        </p:txBody>
      </p:sp>
      <p:sp>
        <p:nvSpPr>
          <p:cNvPr id="18" name="Espace réservé du numéro de diapositive 17"/>
          <p:cNvSpPr>
            <a:spLocks noGrp="1"/>
          </p:cNvSpPr>
          <p:nvPr>
            <p:ph type="sldNum" sz="quarter" idx="4"/>
          </p:nvPr>
        </p:nvSpPr>
        <p:spPr>
          <a:xfrm>
            <a:off x="8647272" y="6407947"/>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0EC746-B1AC-4FDA-9FC6-2543FB189951}"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http://www.lycee-louis-lachenal.fr/uploads/news/id589/logo-ara-cartouche-bleu.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gif"/><Relationship Id="rId4" Type="http://schemas.openxmlformats.org/officeDocument/2006/relationships/image" Target="../media/image9.wm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mooc-orientation.fr/" TargetMode="External"/><Relationship Id="rId7" Type="http://schemas.openxmlformats.org/officeDocument/2006/relationships/hyperlink" Target="http://www.onisep.fr/" TargetMode="External"/><Relationship Id="rId2" Type="http://schemas.openxmlformats.org/officeDocument/2006/relationships/hyperlink" Target="http://www.parcoursup.fr/" TargetMode="External"/><Relationship Id="rId1" Type="http://schemas.openxmlformats.org/officeDocument/2006/relationships/slideLayout" Target="../slideLayouts/slideLayout7.xml"/><Relationship Id="rId6" Type="http://schemas.openxmlformats.org/officeDocument/2006/relationships/hyperlink" Target="http://www.parcoursmetiers.tv/" TargetMode="External"/><Relationship Id="rId5" Type="http://schemas.openxmlformats.org/officeDocument/2006/relationships/hyperlink" Target="http://www.secondes-premieres2022-2023.fr/" TargetMode="External"/><Relationship Id="rId4" Type="http://schemas.openxmlformats.org/officeDocument/2006/relationships/hyperlink" Target="http://www.horizons21.fr/"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parcoureo.fr/" TargetMode="External"/><Relationship Id="rId2" Type="http://schemas.openxmlformats.org/officeDocument/2006/relationships/hyperlink" Target="http://www.lyc&#233;e-louis-lachenal.fr/" TargetMode="External"/><Relationship Id="rId1" Type="http://schemas.openxmlformats.org/officeDocument/2006/relationships/slideLayout" Target="../slideLayouts/slideLayout7.xml"/><Relationship Id="rId4" Type="http://schemas.openxmlformats.org/officeDocument/2006/relationships/hyperlink" Target="http://www.lycee-lycee-lachenal.f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76673"/>
            <a:ext cx="7772400" cy="3105690"/>
          </a:xfrm>
        </p:spPr>
        <p:txBody>
          <a:bodyPr/>
          <a:lstStyle/>
          <a:p>
            <a:pPr algn="ctr"/>
            <a:r>
              <a:rPr lang="fr-FR" dirty="0" smtClean="0"/>
              <a:t>Orientation après la seconde</a:t>
            </a:r>
            <a:endParaRPr lang="fr-FR" dirty="0"/>
          </a:p>
        </p:txBody>
      </p:sp>
      <p:sp>
        <p:nvSpPr>
          <p:cNvPr id="3" name="Sous-titre 2"/>
          <p:cNvSpPr>
            <a:spLocks noGrp="1"/>
          </p:cNvSpPr>
          <p:nvPr>
            <p:ph type="subTitle" idx="1"/>
          </p:nvPr>
        </p:nvSpPr>
        <p:spPr/>
        <p:txBody>
          <a:bodyPr/>
          <a:lstStyle/>
          <a:p>
            <a:pPr algn="ctr"/>
            <a:r>
              <a:rPr lang="fr-FR" dirty="0" smtClean="0"/>
              <a:t>Lycée Louis lachenal</a:t>
            </a:r>
          </a:p>
          <a:p>
            <a:pPr algn="ctr"/>
            <a:r>
              <a:rPr lang="fr-FR" dirty="0" smtClean="0"/>
              <a:t>Année 2022-2023</a:t>
            </a:r>
            <a:endParaRPr lang="fr-FR" dirty="0"/>
          </a:p>
        </p:txBody>
      </p:sp>
      <p:pic>
        <p:nvPicPr>
          <p:cNvPr id="1026" name="Picture 2" descr="L:\proviseurs secrétariats direction\modèles\logo lycée.png"/>
          <p:cNvPicPr>
            <a:picLocks noChangeAspect="1" noChangeArrowheads="1"/>
          </p:cNvPicPr>
          <p:nvPr/>
        </p:nvPicPr>
        <p:blipFill>
          <a:blip r:embed="rId2" cstate="print"/>
          <a:srcRect/>
          <a:stretch>
            <a:fillRect/>
          </a:stretch>
        </p:blipFill>
        <p:spPr bwMode="auto">
          <a:xfrm>
            <a:off x="827584" y="548680"/>
            <a:ext cx="1066800" cy="876300"/>
          </a:xfrm>
          <a:prstGeom prst="rect">
            <a:avLst/>
          </a:prstGeom>
          <a:noFill/>
        </p:spPr>
      </p:pic>
      <p:pic>
        <p:nvPicPr>
          <p:cNvPr id="1027" name="Picture 3" descr="L'ABS Paris reçoit le label Génération 2024"/>
          <p:cNvPicPr>
            <a:picLocks noChangeAspect="1" noChangeArrowheads="1"/>
          </p:cNvPicPr>
          <p:nvPr/>
        </p:nvPicPr>
        <p:blipFill>
          <a:blip r:embed="rId3" cstate="print"/>
          <a:srcRect/>
          <a:stretch>
            <a:fillRect/>
          </a:stretch>
        </p:blipFill>
        <p:spPr bwMode="auto">
          <a:xfrm>
            <a:off x="5148064" y="332656"/>
            <a:ext cx="3816424" cy="1238250"/>
          </a:xfrm>
          <a:prstGeom prst="rect">
            <a:avLst/>
          </a:prstGeom>
          <a:noFill/>
          <a:ln w="9525">
            <a:noFill/>
            <a:miter lim="800000"/>
            <a:headEnd/>
            <a:tailEnd/>
          </a:ln>
        </p:spPr>
      </p:pic>
      <p:pic>
        <p:nvPicPr>
          <p:cNvPr id="1028" name="Picture 4" descr="http://www.lycee-louis-lachenal.fr/uploads/news/id589/logo-ara-cartouche-bleu.png"/>
          <p:cNvPicPr>
            <a:picLocks noChangeAspect="1" noChangeArrowheads="1"/>
          </p:cNvPicPr>
          <p:nvPr/>
        </p:nvPicPr>
        <p:blipFill>
          <a:blip r:embed="rId4" r:link="rId5" cstate="print"/>
          <a:srcRect/>
          <a:stretch>
            <a:fillRect/>
          </a:stretch>
        </p:blipFill>
        <p:spPr bwMode="auto">
          <a:xfrm>
            <a:off x="4067944" y="4581128"/>
            <a:ext cx="952500" cy="533400"/>
          </a:xfrm>
          <a:prstGeom prst="rect">
            <a:avLst/>
          </a:prstGeom>
          <a:noFill/>
          <a:ln w="9525">
            <a:noFill/>
            <a:miter lim="800000"/>
            <a:headEnd/>
            <a:tailEnd/>
          </a:ln>
        </p:spPr>
      </p:pic>
      <p:pic>
        <p:nvPicPr>
          <p:cNvPr id="1029" name="Image 1" descr="http://cache.media.education.gouv.fr/image/Academie/04/9/Logo_Grenoble_956049.png"/>
          <p:cNvPicPr>
            <a:picLocks noChangeAspect="1" noChangeArrowheads="1"/>
          </p:cNvPicPr>
          <p:nvPr/>
        </p:nvPicPr>
        <p:blipFill>
          <a:blip r:embed="rId6" cstate="print"/>
          <a:srcRect/>
          <a:stretch>
            <a:fillRect/>
          </a:stretch>
        </p:blipFill>
        <p:spPr bwMode="auto">
          <a:xfrm>
            <a:off x="3563891" y="620688"/>
            <a:ext cx="1866900"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04664"/>
            <a:ext cx="727280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.Voie technologique</a:t>
            </a:r>
            <a:endParaRPr lang="fr-FR" sz="4000" dirty="0"/>
          </a:p>
        </p:txBody>
      </p:sp>
      <p:sp>
        <p:nvSpPr>
          <p:cNvPr id="3" name="AutoShape 109"/>
          <p:cNvSpPr>
            <a:spLocks noChangeArrowheads="1"/>
          </p:cNvSpPr>
          <p:nvPr/>
        </p:nvSpPr>
        <p:spPr bwMode="auto">
          <a:xfrm>
            <a:off x="6444208" y="4005064"/>
            <a:ext cx="1463675"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4" name="WordArt 56"/>
          <p:cNvSpPr>
            <a:spLocks noChangeArrowheads="1" noChangeShapeType="1" noTextEdit="1"/>
          </p:cNvSpPr>
          <p:nvPr/>
        </p:nvSpPr>
        <p:spPr bwMode="auto">
          <a:xfrm>
            <a:off x="4860032" y="2276872"/>
            <a:ext cx="1328737" cy="431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a:t>
            </a:r>
          </a:p>
          <a:p>
            <a:pPr algn="ctr"/>
            <a:r>
              <a:rPr lang="fr-FR" sz="3600" kern="10" dirty="0">
                <a:ln w="9525">
                  <a:noFill/>
                  <a:round/>
                  <a:headEnd/>
                  <a:tailEnd/>
                </a:ln>
                <a:latin typeface="+mn-lt"/>
                <a:ea typeface="+mn-lt"/>
                <a:cs typeface="+mn-lt"/>
              </a:rPr>
              <a:t>DE LABORATOIRE</a:t>
            </a:r>
          </a:p>
        </p:txBody>
      </p:sp>
      <p:sp>
        <p:nvSpPr>
          <p:cNvPr id="5" name="WordArt 66"/>
          <p:cNvSpPr>
            <a:spLocks noChangeArrowheads="1" noChangeShapeType="1" noTextEdit="1"/>
          </p:cNvSpPr>
          <p:nvPr/>
        </p:nvSpPr>
        <p:spPr bwMode="auto">
          <a:xfrm>
            <a:off x="5148064" y="1844824"/>
            <a:ext cx="720725" cy="360363"/>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STL</a:t>
            </a:r>
          </a:p>
        </p:txBody>
      </p:sp>
      <p:sp>
        <p:nvSpPr>
          <p:cNvPr id="6" name="WordArt 67"/>
          <p:cNvSpPr>
            <a:spLocks noChangeArrowheads="1" noChangeShapeType="1" noTextEdit="1"/>
          </p:cNvSpPr>
          <p:nvPr/>
        </p:nvSpPr>
        <p:spPr bwMode="auto">
          <a:xfrm>
            <a:off x="6516216" y="2276872"/>
            <a:ext cx="1328738" cy="431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a:t>
            </a:r>
          </a:p>
          <a:p>
            <a:pPr algn="ctr"/>
            <a:r>
              <a:rPr lang="fr-FR" sz="3600" kern="10" dirty="0">
                <a:ln w="9525">
                  <a:noFill/>
                  <a:round/>
                  <a:headEnd/>
                  <a:tailEnd/>
                </a:ln>
                <a:latin typeface="+mn-lt"/>
                <a:ea typeface="+mn-lt"/>
                <a:cs typeface="+mn-lt"/>
              </a:rPr>
              <a:t>DE L'AGRONOMIE &amp; DU VIVANT</a:t>
            </a:r>
          </a:p>
        </p:txBody>
      </p:sp>
      <p:sp>
        <p:nvSpPr>
          <p:cNvPr id="7" name="AutoShape 71"/>
          <p:cNvSpPr>
            <a:spLocks noChangeArrowheads="1"/>
          </p:cNvSpPr>
          <p:nvPr/>
        </p:nvSpPr>
        <p:spPr bwMode="auto">
          <a:xfrm>
            <a:off x="6444208" y="1772816"/>
            <a:ext cx="1463675"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pic>
        <p:nvPicPr>
          <p:cNvPr id="8" name="Picture 84" descr="MENO002"/>
          <p:cNvPicPr>
            <a:picLocks noChangeAspect="1" noChangeArrowheads="1"/>
          </p:cNvPicPr>
          <p:nvPr/>
        </p:nvPicPr>
        <p:blipFill>
          <a:blip r:embed="rId2" cstate="print"/>
          <a:srcRect/>
          <a:stretch>
            <a:fillRect/>
          </a:stretch>
        </p:blipFill>
        <p:spPr bwMode="auto">
          <a:xfrm>
            <a:off x="3347864" y="2852936"/>
            <a:ext cx="665162" cy="595312"/>
          </a:xfrm>
          <a:prstGeom prst="rect">
            <a:avLst/>
          </a:prstGeom>
          <a:noFill/>
          <a:ln w="9525">
            <a:noFill/>
            <a:miter lim="800000"/>
            <a:headEnd/>
            <a:tailEnd/>
          </a:ln>
        </p:spPr>
      </p:pic>
      <p:pic>
        <p:nvPicPr>
          <p:cNvPr id="9" name="Picture 85" descr="MEDEQ006"/>
          <p:cNvPicPr>
            <a:picLocks noChangeAspect="1" noChangeArrowheads="1"/>
          </p:cNvPicPr>
          <p:nvPr/>
        </p:nvPicPr>
        <p:blipFill>
          <a:blip r:embed="rId3" cstate="print"/>
          <a:srcRect/>
          <a:stretch>
            <a:fillRect/>
          </a:stretch>
        </p:blipFill>
        <p:spPr bwMode="auto">
          <a:xfrm>
            <a:off x="5292080" y="2852936"/>
            <a:ext cx="422275" cy="647700"/>
          </a:xfrm>
          <a:prstGeom prst="rect">
            <a:avLst/>
          </a:prstGeom>
          <a:noFill/>
          <a:ln w="9525">
            <a:noFill/>
            <a:miter lim="800000"/>
            <a:headEnd/>
            <a:tailEnd/>
          </a:ln>
        </p:spPr>
      </p:pic>
      <p:pic>
        <p:nvPicPr>
          <p:cNvPr id="10" name="Picture 86" descr="HAND235"/>
          <p:cNvPicPr>
            <a:picLocks noChangeAspect="1" noChangeArrowheads="1"/>
          </p:cNvPicPr>
          <p:nvPr/>
        </p:nvPicPr>
        <p:blipFill>
          <a:blip r:embed="rId4" cstate="print"/>
          <a:srcRect/>
          <a:stretch>
            <a:fillRect/>
          </a:stretch>
        </p:blipFill>
        <p:spPr bwMode="auto">
          <a:xfrm>
            <a:off x="6948264" y="2852936"/>
            <a:ext cx="450850" cy="647700"/>
          </a:xfrm>
          <a:prstGeom prst="rect">
            <a:avLst/>
          </a:prstGeom>
          <a:noFill/>
          <a:ln w="9525">
            <a:noFill/>
            <a:miter lim="800000"/>
            <a:headEnd/>
            <a:tailEnd/>
          </a:ln>
        </p:spPr>
      </p:pic>
      <p:sp>
        <p:nvSpPr>
          <p:cNvPr id="11" name="AutoShape 98"/>
          <p:cNvSpPr>
            <a:spLocks noChangeArrowheads="1"/>
          </p:cNvSpPr>
          <p:nvPr/>
        </p:nvSpPr>
        <p:spPr bwMode="auto">
          <a:xfrm>
            <a:off x="4788024" y="1772816"/>
            <a:ext cx="1462087"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2" name="AutoShape 99"/>
          <p:cNvSpPr>
            <a:spLocks noChangeArrowheads="1"/>
          </p:cNvSpPr>
          <p:nvPr/>
        </p:nvSpPr>
        <p:spPr bwMode="auto">
          <a:xfrm>
            <a:off x="2843808" y="1772816"/>
            <a:ext cx="1689100"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 name="WordArt 100"/>
          <p:cNvSpPr>
            <a:spLocks noChangeArrowheads="1" noChangeShapeType="1" noTextEdit="1"/>
          </p:cNvSpPr>
          <p:nvPr/>
        </p:nvSpPr>
        <p:spPr bwMode="auto">
          <a:xfrm>
            <a:off x="2915816" y="2276872"/>
            <a:ext cx="1546225" cy="431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a:t>
            </a:r>
          </a:p>
          <a:p>
            <a:pPr algn="ctr"/>
            <a:r>
              <a:rPr lang="fr-FR" sz="3600" kern="10" dirty="0">
                <a:ln w="9525">
                  <a:noFill/>
                  <a:round/>
                  <a:headEnd/>
                  <a:tailEnd/>
                </a:ln>
                <a:latin typeface="+mn-lt"/>
                <a:ea typeface="+mn-lt"/>
                <a:cs typeface="+mn-lt"/>
              </a:rPr>
              <a:t>INDUSTRIE &amp; DEVELOPPEMENT DURABLE</a:t>
            </a:r>
          </a:p>
        </p:txBody>
      </p:sp>
      <p:sp>
        <p:nvSpPr>
          <p:cNvPr id="14" name="WordArt 103"/>
          <p:cNvSpPr>
            <a:spLocks noChangeArrowheads="1" noChangeShapeType="1" noTextEdit="1"/>
          </p:cNvSpPr>
          <p:nvPr/>
        </p:nvSpPr>
        <p:spPr bwMode="auto">
          <a:xfrm>
            <a:off x="4716016" y="4509120"/>
            <a:ext cx="1328737" cy="431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a:t>
            </a:r>
          </a:p>
          <a:p>
            <a:pPr algn="ctr"/>
            <a:r>
              <a:rPr lang="fr-FR" sz="3600" kern="10" dirty="0">
                <a:ln w="9525">
                  <a:noFill/>
                  <a:round/>
                  <a:headEnd/>
                  <a:tailEnd/>
                </a:ln>
                <a:latin typeface="+mn-lt"/>
                <a:ea typeface="+mn-lt"/>
                <a:cs typeface="+mn-lt"/>
              </a:rPr>
              <a:t>DE LA SANTE &amp; DU SOCIAL</a:t>
            </a:r>
          </a:p>
        </p:txBody>
      </p:sp>
      <p:sp>
        <p:nvSpPr>
          <p:cNvPr id="15" name="AutoShape 113"/>
          <p:cNvSpPr>
            <a:spLocks noChangeArrowheads="1"/>
          </p:cNvSpPr>
          <p:nvPr/>
        </p:nvSpPr>
        <p:spPr bwMode="auto">
          <a:xfrm>
            <a:off x="4644008" y="4005064"/>
            <a:ext cx="1462087"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6" name="AutoShape 114"/>
          <p:cNvSpPr>
            <a:spLocks noChangeArrowheads="1"/>
          </p:cNvSpPr>
          <p:nvPr/>
        </p:nvSpPr>
        <p:spPr bwMode="auto">
          <a:xfrm>
            <a:off x="2771800" y="4005064"/>
            <a:ext cx="1689100"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7" name="WordArt 115"/>
          <p:cNvSpPr>
            <a:spLocks noChangeArrowheads="1" noChangeShapeType="1" noTextEdit="1"/>
          </p:cNvSpPr>
          <p:nvPr/>
        </p:nvSpPr>
        <p:spPr bwMode="auto">
          <a:xfrm>
            <a:off x="2843808" y="4509120"/>
            <a:ext cx="1546225" cy="431800"/>
          </a:xfrm>
          <a:prstGeom prst="rect">
            <a:avLst/>
          </a:prstGeom>
        </p:spPr>
        <p:txBody>
          <a:bodyPr wrap="none" fromWordArt="1">
            <a:prstTxWarp prst="textPlain">
              <a:avLst>
                <a:gd name="adj" fmla="val 50000"/>
              </a:avLst>
            </a:prstTxWarp>
          </a:bodyPr>
          <a:lstStyle/>
          <a:p>
            <a:pPr algn="ctr"/>
            <a:r>
              <a:rPr lang="fr-FR" sz="3600" kern="10">
                <a:ln w="9525">
                  <a:noFill/>
                  <a:round/>
                  <a:headEnd/>
                  <a:tailEnd/>
                </a:ln>
                <a:latin typeface="+mn-lt"/>
                <a:ea typeface="+mn-lt"/>
                <a:cs typeface="+mn-lt"/>
              </a:rPr>
              <a:t>SCIENCES &amp; TECHNOLOGIES</a:t>
            </a:r>
          </a:p>
          <a:p>
            <a:pPr algn="ctr"/>
            <a:r>
              <a:rPr lang="fr-FR" sz="3600" kern="10">
                <a:ln w="9525">
                  <a:noFill/>
                  <a:round/>
                  <a:headEnd/>
                  <a:tailEnd/>
                </a:ln>
                <a:latin typeface="+mn-lt"/>
                <a:ea typeface="+mn-lt"/>
                <a:cs typeface="+mn-lt"/>
              </a:rPr>
              <a:t>MANAGEMENT &amp; GESTION</a:t>
            </a:r>
          </a:p>
        </p:txBody>
      </p:sp>
      <p:sp>
        <p:nvSpPr>
          <p:cNvPr id="18" name="WordArt 106"/>
          <p:cNvSpPr>
            <a:spLocks noChangeArrowheads="1" noChangeShapeType="1" noTextEdit="1"/>
          </p:cNvSpPr>
          <p:nvPr/>
        </p:nvSpPr>
        <p:spPr bwMode="auto">
          <a:xfrm>
            <a:off x="6516216" y="4509120"/>
            <a:ext cx="1328738" cy="431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a:t>
            </a:r>
          </a:p>
          <a:p>
            <a:pPr algn="ctr"/>
            <a:r>
              <a:rPr lang="fr-FR" sz="3600" kern="10" dirty="0">
                <a:ln w="9525">
                  <a:noFill/>
                  <a:round/>
                  <a:headEnd/>
                  <a:tailEnd/>
                </a:ln>
                <a:latin typeface="+mn-lt"/>
                <a:ea typeface="+mn-lt"/>
                <a:cs typeface="+mn-lt"/>
              </a:rPr>
              <a:t>DESIGN &amp; ARTS APPLIQUES</a:t>
            </a:r>
          </a:p>
        </p:txBody>
      </p:sp>
      <p:pic>
        <p:nvPicPr>
          <p:cNvPr id="19" name="Picture 88" descr="j0300520"/>
          <p:cNvPicPr>
            <a:picLocks noChangeAspect="1" noChangeArrowheads="1" noCrop="1"/>
          </p:cNvPicPr>
          <p:nvPr/>
        </p:nvPicPr>
        <p:blipFill>
          <a:blip r:embed="rId5" cstate="print"/>
          <a:srcRect/>
          <a:stretch>
            <a:fillRect/>
          </a:stretch>
        </p:blipFill>
        <p:spPr bwMode="auto">
          <a:xfrm>
            <a:off x="3347864" y="5085184"/>
            <a:ext cx="571500" cy="533400"/>
          </a:xfrm>
          <a:prstGeom prst="rect">
            <a:avLst/>
          </a:prstGeom>
          <a:noFill/>
          <a:ln w="9525">
            <a:noFill/>
            <a:miter lim="800000"/>
            <a:headEnd/>
            <a:tailEnd/>
          </a:ln>
        </p:spPr>
      </p:pic>
      <p:pic>
        <p:nvPicPr>
          <p:cNvPr id="20" name="Picture 90" descr="MEDEM027"/>
          <p:cNvPicPr>
            <a:picLocks noChangeAspect="1" noChangeArrowheads="1"/>
          </p:cNvPicPr>
          <p:nvPr/>
        </p:nvPicPr>
        <p:blipFill>
          <a:blip r:embed="rId6" cstate="print"/>
          <a:srcRect/>
          <a:stretch>
            <a:fillRect/>
          </a:stretch>
        </p:blipFill>
        <p:spPr bwMode="auto">
          <a:xfrm flipH="1">
            <a:off x="5076056" y="5085184"/>
            <a:ext cx="530225" cy="581025"/>
          </a:xfrm>
          <a:prstGeom prst="rect">
            <a:avLst/>
          </a:prstGeom>
          <a:noFill/>
          <a:ln w="9525">
            <a:noFill/>
            <a:miter lim="800000"/>
            <a:headEnd/>
            <a:tailEnd/>
          </a:ln>
        </p:spPr>
      </p:pic>
      <p:pic>
        <p:nvPicPr>
          <p:cNvPr id="21" name="Picture 91" descr="j0193752[1]"/>
          <p:cNvPicPr>
            <a:picLocks noChangeAspect="1" noChangeArrowheads="1"/>
          </p:cNvPicPr>
          <p:nvPr/>
        </p:nvPicPr>
        <p:blipFill>
          <a:blip r:embed="rId7" cstate="print"/>
          <a:srcRect/>
          <a:stretch>
            <a:fillRect/>
          </a:stretch>
        </p:blipFill>
        <p:spPr bwMode="auto">
          <a:xfrm>
            <a:off x="6948264" y="5157192"/>
            <a:ext cx="496888" cy="633413"/>
          </a:xfrm>
          <a:prstGeom prst="rect">
            <a:avLst/>
          </a:prstGeom>
          <a:noFill/>
          <a:ln w="9525">
            <a:noFill/>
            <a:miter lim="800000"/>
            <a:headEnd/>
            <a:tailEnd/>
          </a:ln>
        </p:spPr>
      </p:pic>
      <p:sp>
        <p:nvSpPr>
          <p:cNvPr id="22" name="WordArt 66"/>
          <p:cNvSpPr>
            <a:spLocks noChangeArrowheads="1" noChangeShapeType="1" noTextEdit="1"/>
          </p:cNvSpPr>
          <p:nvPr/>
        </p:nvSpPr>
        <p:spPr bwMode="auto">
          <a:xfrm>
            <a:off x="3131840" y="1844824"/>
            <a:ext cx="1008062" cy="360363"/>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STI2D</a:t>
            </a:r>
          </a:p>
        </p:txBody>
      </p:sp>
      <p:sp>
        <p:nvSpPr>
          <p:cNvPr id="23" name="WordArt 66"/>
          <p:cNvSpPr>
            <a:spLocks noChangeArrowheads="1" noChangeShapeType="1" noTextEdit="1"/>
          </p:cNvSpPr>
          <p:nvPr/>
        </p:nvSpPr>
        <p:spPr bwMode="auto">
          <a:xfrm>
            <a:off x="6660232" y="1844824"/>
            <a:ext cx="936625" cy="360363"/>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STAV</a:t>
            </a:r>
          </a:p>
        </p:txBody>
      </p:sp>
      <p:sp>
        <p:nvSpPr>
          <p:cNvPr id="24" name="WordArt 66"/>
          <p:cNvSpPr>
            <a:spLocks noChangeArrowheads="1" noChangeShapeType="1" noTextEdit="1"/>
          </p:cNvSpPr>
          <p:nvPr/>
        </p:nvSpPr>
        <p:spPr bwMode="auto">
          <a:xfrm>
            <a:off x="3131840" y="4077072"/>
            <a:ext cx="1008062" cy="360362"/>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STMG</a:t>
            </a:r>
          </a:p>
        </p:txBody>
      </p:sp>
      <p:sp>
        <p:nvSpPr>
          <p:cNvPr id="25" name="WordArt 66"/>
          <p:cNvSpPr>
            <a:spLocks noChangeArrowheads="1" noChangeShapeType="1" noTextEdit="1"/>
          </p:cNvSpPr>
          <p:nvPr/>
        </p:nvSpPr>
        <p:spPr bwMode="auto">
          <a:xfrm>
            <a:off x="4932040" y="4077072"/>
            <a:ext cx="863600" cy="360362"/>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ST2S</a:t>
            </a:r>
          </a:p>
        </p:txBody>
      </p:sp>
      <p:sp>
        <p:nvSpPr>
          <p:cNvPr id="26" name="WordArt 66"/>
          <p:cNvSpPr>
            <a:spLocks noChangeArrowheads="1" noChangeShapeType="1" noTextEdit="1"/>
          </p:cNvSpPr>
          <p:nvPr/>
        </p:nvSpPr>
        <p:spPr bwMode="auto">
          <a:xfrm>
            <a:off x="6732240" y="4077072"/>
            <a:ext cx="863600" cy="360362"/>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STD2A</a:t>
            </a:r>
          </a:p>
        </p:txBody>
      </p:sp>
      <p:pic>
        <p:nvPicPr>
          <p:cNvPr id="27" name="Picture 41"/>
          <p:cNvPicPr>
            <a:picLocks noChangeAspect="1" noChangeArrowheads="1"/>
          </p:cNvPicPr>
          <p:nvPr/>
        </p:nvPicPr>
        <p:blipFill>
          <a:blip r:embed="rId8" cstate="print"/>
          <a:srcRect/>
          <a:stretch>
            <a:fillRect/>
          </a:stretch>
        </p:blipFill>
        <p:spPr bwMode="auto">
          <a:xfrm>
            <a:off x="1691680" y="5517232"/>
            <a:ext cx="792088" cy="288230"/>
          </a:xfrm>
          <a:prstGeom prst="rect">
            <a:avLst/>
          </a:prstGeom>
          <a:noFill/>
          <a:ln w="9525">
            <a:noFill/>
            <a:miter lim="800000"/>
            <a:headEnd/>
            <a:tailEnd/>
          </a:ln>
        </p:spPr>
      </p:pic>
      <p:pic>
        <p:nvPicPr>
          <p:cNvPr id="28" name="Picture 42"/>
          <p:cNvPicPr>
            <a:picLocks noChangeAspect="1" noChangeArrowheads="1"/>
          </p:cNvPicPr>
          <p:nvPr/>
        </p:nvPicPr>
        <p:blipFill>
          <a:blip r:embed="rId9" cstate="print"/>
          <a:srcRect/>
          <a:stretch>
            <a:fillRect/>
          </a:stretch>
        </p:blipFill>
        <p:spPr bwMode="auto">
          <a:xfrm>
            <a:off x="1697957" y="2944278"/>
            <a:ext cx="576263" cy="574675"/>
          </a:xfrm>
          <a:prstGeom prst="rect">
            <a:avLst/>
          </a:prstGeom>
          <a:noFill/>
          <a:ln w="9525">
            <a:noFill/>
            <a:miter lim="800000"/>
            <a:headEnd/>
            <a:tailEnd/>
          </a:ln>
        </p:spPr>
      </p:pic>
      <p:sp>
        <p:nvSpPr>
          <p:cNvPr id="29" name="AutoShape 114"/>
          <p:cNvSpPr>
            <a:spLocks noChangeArrowheads="1"/>
          </p:cNvSpPr>
          <p:nvPr/>
        </p:nvSpPr>
        <p:spPr bwMode="auto">
          <a:xfrm>
            <a:off x="1331640" y="4005064"/>
            <a:ext cx="1368152"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30" name="WordArt 66"/>
          <p:cNvSpPr>
            <a:spLocks noChangeArrowheads="1" noChangeShapeType="1" noTextEdit="1"/>
          </p:cNvSpPr>
          <p:nvPr/>
        </p:nvSpPr>
        <p:spPr bwMode="auto">
          <a:xfrm>
            <a:off x="1547664" y="4149080"/>
            <a:ext cx="1008062" cy="360363"/>
          </a:xfrm>
          <a:prstGeom prst="rect">
            <a:avLst/>
          </a:prstGeom>
        </p:spPr>
        <p:txBody>
          <a:bodyPr wrap="none" fromWordArt="1">
            <a:prstTxWarp prst="textPlain">
              <a:avLst>
                <a:gd name="adj" fmla="val 50000"/>
              </a:avLst>
            </a:prstTxWarp>
          </a:bodyPr>
          <a:lstStyle/>
          <a:p>
            <a:pPr algn="ctr"/>
            <a:r>
              <a:rPr lang="fr-FR" sz="3600" b="1" kern="10" dirty="0" smtClean="0">
                <a:ln w="9525">
                  <a:noFill/>
                  <a:round/>
                  <a:headEnd/>
                  <a:tailEnd/>
                </a:ln>
                <a:effectLst>
                  <a:outerShdw dist="23000" dir="7020039" algn="tl" rotWithShape="0">
                    <a:srgbClr val="000000">
                      <a:alpha val="50000"/>
                    </a:srgbClr>
                  </a:outerShdw>
                </a:effectLst>
                <a:latin typeface="Century Gothic"/>
              </a:rPr>
              <a:t>S2TMD</a:t>
            </a:r>
            <a:endParaRPr lang="fr-FR" sz="3600" b="1" kern="10" dirty="0">
              <a:ln w="9525">
                <a:noFill/>
                <a:round/>
                <a:headEnd/>
                <a:tailEnd/>
              </a:ln>
              <a:effectLst>
                <a:outerShdw dist="23000" dir="7020039" algn="tl" rotWithShape="0">
                  <a:srgbClr val="000000">
                    <a:alpha val="50000"/>
                  </a:srgbClr>
                </a:outerShdw>
              </a:effectLst>
              <a:latin typeface="Century Gothic"/>
            </a:endParaRPr>
          </a:p>
        </p:txBody>
      </p:sp>
      <p:sp>
        <p:nvSpPr>
          <p:cNvPr id="31" name="WordArt 66"/>
          <p:cNvSpPr>
            <a:spLocks noChangeArrowheads="1" noChangeShapeType="1" noTextEdit="1"/>
          </p:cNvSpPr>
          <p:nvPr/>
        </p:nvSpPr>
        <p:spPr bwMode="auto">
          <a:xfrm>
            <a:off x="1403648" y="1844824"/>
            <a:ext cx="1152078" cy="360363"/>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STHR</a:t>
            </a:r>
          </a:p>
        </p:txBody>
      </p:sp>
      <p:sp>
        <p:nvSpPr>
          <p:cNvPr id="32" name="AutoShape 99"/>
          <p:cNvSpPr>
            <a:spLocks noChangeArrowheads="1"/>
          </p:cNvSpPr>
          <p:nvPr/>
        </p:nvSpPr>
        <p:spPr bwMode="auto">
          <a:xfrm>
            <a:off x="1331640" y="1772816"/>
            <a:ext cx="1331912" cy="1800225"/>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33" name="WordArt 100"/>
          <p:cNvSpPr>
            <a:spLocks noChangeArrowheads="1" noChangeShapeType="1" noTextEdit="1"/>
          </p:cNvSpPr>
          <p:nvPr/>
        </p:nvSpPr>
        <p:spPr bwMode="auto">
          <a:xfrm>
            <a:off x="1403648" y="2276872"/>
            <a:ext cx="1214438" cy="642938"/>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 </a:t>
            </a:r>
          </a:p>
          <a:p>
            <a:pPr algn="ctr"/>
            <a:r>
              <a:rPr lang="fr-FR" sz="3600" kern="10" dirty="0">
                <a:ln w="9525">
                  <a:noFill/>
                  <a:round/>
                  <a:headEnd/>
                  <a:tailEnd/>
                </a:ln>
                <a:latin typeface="+mn-lt"/>
                <a:ea typeface="+mn-lt"/>
                <a:cs typeface="+mn-lt"/>
              </a:rPr>
              <a:t>HOTELLERIE </a:t>
            </a:r>
          </a:p>
          <a:p>
            <a:pPr algn="ctr"/>
            <a:r>
              <a:rPr lang="fr-FR" sz="3600" kern="10" dirty="0">
                <a:ln w="9525">
                  <a:noFill/>
                  <a:round/>
                  <a:headEnd/>
                  <a:tailEnd/>
                </a:ln>
                <a:latin typeface="+mn-lt"/>
                <a:ea typeface="+mn-lt"/>
                <a:cs typeface="+mn-lt"/>
              </a:rPr>
              <a:t>RESTAURATION</a:t>
            </a:r>
          </a:p>
        </p:txBody>
      </p:sp>
      <p:sp>
        <p:nvSpPr>
          <p:cNvPr id="34" name="WordArt 100"/>
          <p:cNvSpPr>
            <a:spLocks noChangeArrowheads="1" noChangeShapeType="1" noTextEdit="1"/>
          </p:cNvSpPr>
          <p:nvPr/>
        </p:nvSpPr>
        <p:spPr bwMode="auto">
          <a:xfrm>
            <a:off x="1403648" y="4581128"/>
            <a:ext cx="1224136" cy="864096"/>
          </a:xfrm>
          <a:prstGeom prst="rect">
            <a:avLst/>
          </a:prstGeom>
        </p:spPr>
        <p:txBody>
          <a:bodyPr wrap="none" fromWordArt="1">
            <a:prstTxWarp prst="textPlain">
              <a:avLst>
                <a:gd name="adj" fmla="val 48427"/>
              </a:avLst>
            </a:prstTxWarp>
          </a:bodyPr>
          <a:lstStyle/>
          <a:p>
            <a:pPr algn="ctr"/>
            <a:r>
              <a:rPr lang="fr-FR" sz="3600" kern="10" dirty="0" smtClean="0">
                <a:ln w="9525">
                  <a:noFill/>
                  <a:round/>
                  <a:headEnd/>
                  <a:tailEnd/>
                </a:ln>
                <a:latin typeface="+mn-lt"/>
                <a:ea typeface="+mn-lt"/>
                <a:cs typeface="+mn-lt"/>
              </a:rPr>
              <a:t>SCIENCES ET TECHNIQUES  </a:t>
            </a:r>
            <a:endParaRPr lang="fr-FR" sz="3600" kern="10" dirty="0">
              <a:ln w="9525">
                <a:noFill/>
                <a:round/>
                <a:headEnd/>
                <a:tailEnd/>
              </a:ln>
              <a:latin typeface="+mn-lt"/>
              <a:ea typeface="+mn-lt"/>
              <a:cs typeface="+mn-lt"/>
            </a:endParaRPr>
          </a:p>
          <a:p>
            <a:pPr algn="ctr"/>
            <a:r>
              <a:rPr lang="fr-FR" sz="3600" kern="10" dirty="0" smtClean="0">
                <a:ln w="9525">
                  <a:noFill/>
                  <a:round/>
                  <a:headEnd/>
                  <a:tailEnd/>
                </a:ln>
                <a:latin typeface="+mn-lt"/>
                <a:ea typeface="+mn-lt"/>
                <a:cs typeface="+mn-lt"/>
              </a:rPr>
              <a:t>DU THEATRE,</a:t>
            </a:r>
          </a:p>
          <a:p>
            <a:pPr algn="ctr"/>
            <a:r>
              <a:rPr lang="fr-FR" sz="3600" kern="10" dirty="0" smtClean="0">
                <a:ln w="9525">
                  <a:noFill/>
                  <a:round/>
                  <a:headEnd/>
                  <a:tailEnd/>
                </a:ln>
                <a:latin typeface="+mn-lt"/>
                <a:ea typeface="+mn-lt"/>
                <a:cs typeface="+mn-lt"/>
              </a:rPr>
              <a:t>DE LA </a:t>
            </a:r>
            <a:r>
              <a:rPr lang="fr-FR" sz="3600" kern="10" dirty="0">
                <a:ln w="9525">
                  <a:noFill/>
                  <a:round/>
                  <a:headEnd/>
                  <a:tailEnd/>
                </a:ln>
                <a:latin typeface="+mn-lt"/>
                <a:ea typeface="+mn-lt"/>
                <a:cs typeface="+mn-lt"/>
              </a:rPr>
              <a:t>MUSIQUE </a:t>
            </a:r>
          </a:p>
          <a:p>
            <a:pPr algn="ctr"/>
            <a:r>
              <a:rPr lang="fr-FR" sz="3600" kern="10" dirty="0" smtClean="0">
                <a:ln w="9525">
                  <a:noFill/>
                  <a:round/>
                  <a:headEnd/>
                  <a:tailEnd/>
                </a:ln>
                <a:latin typeface="+mn-lt"/>
                <a:ea typeface="+mn-lt"/>
                <a:cs typeface="+mn-lt"/>
              </a:rPr>
              <a:t>ET  DE  LA </a:t>
            </a:r>
            <a:r>
              <a:rPr lang="fr-FR" sz="3600" kern="10" dirty="0">
                <a:ln w="9525">
                  <a:noFill/>
                  <a:round/>
                  <a:headEnd/>
                  <a:tailEnd/>
                </a:ln>
                <a:latin typeface="+mn-lt"/>
                <a:ea typeface="+mn-lt"/>
                <a:cs typeface="+mn-lt"/>
              </a:rPr>
              <a:t>DANSE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ppt_x"/>
                                          </p:val>
                                        </p:tav>
                                        <p:tav tm="100000">
                                          <p:val>
                                            <p:strVal val="#ppt_x"/>
                                          </p:val>
                                        </p:tav>
                                      </p:tavLst>
                                    </p:anim>
                                    <p:anim calcmode="lin" valueType="num">
                                      <p:cBhvr additive="base">
                                        <p:cTn id="102" dur="500" fill="hold"/>
                                        <p:tgtEl>
                                          <p:spTgt spid="2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ppt_x"/>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additive="base">
                                        <p:cTn id="115" dur="500" fill="hold"/>
                                        <p:tgtEl>
                                          <p:spTgt spid="15"/>
                                        </p:tgtEl>
                                        <p:attrNameLst>
                                          <p:attrName>ppt_x</p:attrName>
                                        </p:attrNameLst>
                                      </p:cBhvr>
                                      <p:tavLst>
                                        <p:tav tm="0">
                                          <p:val>
                                            <p:strVal val="#ppt_x"/>
                                          </p:val>
                                        </p:tav>
                                        <p:tav tm="100000">
                                          <p:val>
                                            <p:strVal val="#ppt_x"/>
                                          </p:val>
                                        </p:tav>
                                      </p:tavLst>
                                    </p:anim>
                                    <p:anim calcmode="lin" valueType="num">
                                      <p:cBhvr additive="base">
                                        <p:cTn id="116" dur="500" fill="hold"/>
                                        <p:tgtEl>
                                          <p:spTgt spid="1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ppt_x"/>
                                          </p:val>
                                        </p:tav>
                                        <p:tav tm="100000">
                                          <p:val>
                                            <p:strVal val="#ppt_x"/>
                                          </p:val>
                                        </p:tav>
                                      </p:tavLst>
                                    </p:anim>
                                    <p:anim calcmode="lin" valueType="num">
                                      <p:cBhvr additive="base">
                                        <p:cTn id="120" dur="500" fill="hold"/>
                                        <p:tgtEl>
                                          <p:spTgt spid="2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500" fill="hold"/>
                                        <p:tgtEl>
                                          <p:spTgt spid="14"/>
                                        </p:tgtEl>
                                        <p:attrNameLst>
                                          <p:attrName>ppt_x</p:attrName>
                                        </p:attrNameLst>
                                      </p:cBhvr>
                                      <p:tavLst>
                                        <p:tav tm="0">
                                          <p:val>
                                            <p:strVal val="#ppt_x"/>
                                          </p:val>
                                        </p:tav>
                                        <p:tav tm="100000">
                                          <p:val>
                                            <p:strVal val="#ppt_x"/>
                                          </p:val>
                                        </p:tav>
                                      </p:tavLst>
                                    </p:anim>
                                    <p:anim calcmode="lin" valueType="num">
                                      <p:cBhvr additive="base">
                                        <p:cTn id="124" dur="500" fill="hold"/>
                                        <p:tgtEl>
                                          <p:spTgt spid="14"/>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fill="hold"/>
                                        <p:tgtEl>
                                          <p:spTgt spid="26"/>
                                        </p:tgtEl>
                                        <p:attrNameLst>
                                          <p:attrName>ppt_x</p:attrName>
                                        </p:attrNameLst>
                                      </p:cBhvr>
                                      <p:tavLst>
                                        <p:tav tm="0">
                                          <p:val>
                                            <p:strVal val="#ppt_x"/>
                                          </p:val>
                                        </p:tav>
                                        <p:tav tm="100000">
                                          <p:val>
                                            <p:strVal val="#ppt_x"/>
                                          </p:val>
                                        </p:tav>
                                      </p:tavLst>
                                    </p:anim>
                                    <p:anim calcmode="lin" valueType="num">
                                      <p:cBhvr additive="base">
                                        <p:cTn id="138" dur="500" fill="hold"/>
                                        <p:tgtEl>
                                          <p:spTgt spid="26"/>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8"/>
                                        </p:tgtEl>
                                        <p:attrNameLst>
                                          <p:attrName>style.visibility</p:attrName>
                                        </p:attrNameLst>
                                      </p:cBhvr>
                                      <p:to>
                                        <p:strVal val="visible"/>
                                      </p:to>
                                    </p:set>
                                    <p:anim calcmode="lin" valueType="num">
                                      <p:cBhvr additive="base">
                                        <p:cTn id="141" dur="500" fill="hold"/>
                                        <p:tgtEl>
                                          <p:spTgt spid="18"/>
                                        </p:tgtEl>
                                        <p:attrNameLst>
                                          <p:attrName>ppt_x</p:attrName>
                                        </p:attrNameLst>
                                      </p:cBhvr>
                                      <p:tavLst>
                                        <p:tav tm="0">
                                          <p:val>
                                            <p:strVal val="#ppt_x"/>
                                          </p:val>
                                        </p:tav>
                                        <p:tav tm="100000">
                                          <p:val>
                                            <p:strVal val="#ppt_x"/>
                                          </p:val>
                                        </p:tav>
                                      </p:tavLst>
                                    </p:anim>
                                    <p:anim calcmode="lin" valueType="num">
                                      <p:cBhvr additive="base">
                                        <p:cTn id="142" dur="500" fill="hold"/>
                                        <p:tgtEl>
                                          <p:spTgt spid="18"/>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fill="hold"/>
                                        <p:tgtEl>
                                          <p:spTgt spid="21"/>
                                        </p:tgtEl>
                                        <p:attrNameLst>
                                          <p:attrName>ppt_x</p:attrName>
                                        </p:attrNameLst>
                                      </p:cBhvr>
                                      <p:tavLst>
                                        <p:tav tm="0">
                                          <p:val>
                                            <p:strVal val="#ppt_x"/>
                                          </p:val>
                                        </p:tav>
                                        <p:tav tm="100000">
                                          <p:val>
                                            <p:strVal val="#ppt_x"/>
                                          </p:val>
                                        </p:tav>
                                      </p:tavLst>
                                    </p:anim>
                                    <p:anim calcmode="lin" valueType="num">
                                      <p:cBhvr additive="base">
                                        <p:cTn id="1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548680"/>
            <a:ext cx="74888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voie technologique</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oneTexte 2"/>
          <p:cNvSpPr txBox="1"/>
          <p:nvPr/>
        </p:nvSpPr>
        <p:spPr>
          <a:xfrm>
            <a:off x="899592" y="1556792"/>
            <a:ext cx="74888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Je vise des études plutôt mi-longues (BUT, BTS ou grande école)</a:t>
            </a:r>
            <a:endParaRPr lang="fr-FR" dirty="0"/>
          </a:p>
        </p:txBody>
      </p:sp>
      <p:sp>
        <p:nvSpPr>
          <p:cNvPr id="4" name="AutoShape 99"/>
          <p:cNvSpPr>
            <a:spLocks noChangeArrowheads="1"/>
          </p:cNvSpPr>
          <p:nvPr/>
        </p:nvSpPr>
        <p:spPr bwMode="auto">
          <a:xfrm>
            <a:off x="899592" y="2708920"/>
            <a:ext cx="1656184" cy="2232248"/>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5" name="WordArt 100"/>
          <p:cNvSpPr>
            <a:spLocks noChangeArrowheads="1" noChangeShapeType="1" noTextEdit="1"/>
          </p:cNvSpPr>
          <p:nvPr/>
        </p:nvSpPr>
        <p:spPr bwMode="auto">
          <a:xfrm>
            <a:off x="971600" y="3356992"/>
            <a:ext cx="1546225" cy="431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latin typeface="+mn-lt"/>
                <a:ea typeface="+mn-lt"/>
                <a:cs typeface="+mn-lt"/>
              </a:rPr>
              <a:t>SCIENCES &amp; TECHNOLOGIES</a:t>
            </a:r>
          </a:p>
          <a:p>
            <a:pPr algn="ctr"/>
            <a:r>
              <a:rPr lang="fr-FR" sz="3600" kern="10" dirty="0">
                <a:ln w="9525">
                  <a:noFill/>
                  <a:round/>
                  <a:headEnd/>
                  <a:tailEnd/>
                </a:ln>
                <a:latin typeface="+mn-lt"/>
                <a:ea typeface="+mn-lt"/>
                <a:cs typeface="+mn-lt"/>
              </a:rPr>
              <a:t>INDUSTRIE &amp; DEVELOPPEMENT DURABLE</a:t>
            </a:r>
          </a:p>
        </p:txBody>
      </p:sp>
      <p:sp>
        <p:nvSpPr>
          <p:cNvPr id="6" name="WordArt 66"/>
          <p:cNvSpPr>
            <a:spLocks noChangeArrowheads="1" noChangeShapeType="1" noTextEdit="1"/>
          </p:cNvSpPr>
          <p:nvPr/>
        </p:nvSpPr>
        <p:spPr bwMode="auto">
          <a:xfrm>
            <a:off x="1259632" y="2852936"/>
            <a:ext cx="1008062" cy="360363"/>
          </a:xfrm>
          <a:prstGeom prst="rect">
            <a:avLst/>
          </a:prstGeom>
        </p:spPr>
        <p:txBody>
          <a:bodyPr wrap="none" fromWordArt="1">
            <a:prstTxWarp prst="textPlain">
              <a:avLst>
                <a:gd name="adj" fmla="val 50000"/>
              </a:avLst>
            </a:prstTxWarp>
          </a:bodyPr>
          <a:lstStyle/>
          <a:p>
            <a:pPr algn="ctr"/>
            <a:r>
              <a:rPr lang="fr-FR" sz="3600" b="1" kern="10" dirty="0">
                <a:ln w="9525">
                  <a:noFill/>
                  <a:round/>
                  <a:headEnd/>
                  <a:tailEnd/>
                </a:ln>
                <a:effectLst>
                  <a:outerShdw dist="23000" dir="7020039" algn="tl" rotWithShape="0">
                    <a:srgbClr val="000000">
                      <a:alpha val="50000"/>
                    </a:srgbClr>
                  </a:outerShdw>
                </a:effectLst>
                <a:latin typeface="Century Gothic"/>
              </a:rPr>
              <a:t>STI2D</a:t>
            </a:r>
          </a:p>
        </p:txBody>
      </p:sp>
      <p:pic>
        <p:nvPicPr>
          <p:cNvPr id="7" name="Picture 84" descr="MENO002"/>
          <p:cNvPicPr>
            <a:picLocks noChangeAspect="1" noChangeArrowheads="1"/>
          </p:cNvPicPr>
          <p:nvPr/>
        </p:nvPicPr>
        <p:blipFill>
          <a:blip r:embed="rId2" cstate="print"/>
          <a:srcRect/>
          <a:stretch>
            <a:fillRect/>
          </a:stretch>
        </p:blipFill>
        <p:spPr bwMode="auto">
          <a:xfrm>
            <a:off x="1259632" y="3933056"/>
            <a:ext cx="936104" cy="837802"/>
          </a:xfrm>
          <a:prstGeom prst="rect">
            <a:avLst/>
          </a:prstGeom>
          <a:noFill/>
          <a:ln w="9525">
            <a:noFill/>
            <a:miter lim="800000"/>
            <a:headEnd/>
            <a:tailEnd/>
          </a:ln>
        </p:spPr>
      </p:pic>
      <p:sp>
        <p:nvSpPr>
          <p:cNvPr id="8" name="ZoneTexte 7"/>
          <p:cNvSpPr txBox="1"/>
          <p:nvPr/>
        </p:nvSpPr>
        <p:spPr>
          <a:xfrm>
            <a:off x="2699792" y="2564904"/>
            <a:ext cx="576064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200000"/>
              </a:lnSpc>
            </a:pPr>
            <a:r>
              <a:rPr lang="fr-FR" b="1" i="1" u="sng" dirty="0" smtClean="0"/>
              <a:t>Le bac technologique au lycée Louis Lachenal</a:t>
            </a:r>
          </a:p>
          <a:p>
            <a:pPr>
              <a:buFont typeface="Wingdings" pitchFamily="2" charset="2"/>
              <a:buChar char="q"/>
            </a:pPr>
            <a:r>
              <a:rPr lang="fr-FR" dirty="0" smtClean="0"/>
              <a:t> L’enseignement est plus appliqué</a:t>
            </a:r>
          </a:p>
          <a:p>
            <a:pPr>
              <a:buFont typeface="Wingdings" pitchFamily="2" charset="2"/>
              <a:buChar char="q"/>
            </a:pPr>
            <a:r>
              <a:rPr lang="fr-FR" dirty="0" smtClean="0"/>
              <a:t> Il fait appel à l’observation, à l’expérimentation</a:t>
            </a:r>
          </a:p>
          <a:p>
            <a:pPr>
              <a:buFont typeface="Wingdings" pitchFamily="2" charset="2"/>
              <a:buChar char="q"/>
            </a:pPr>
            <a:r>
              <a:rPr lang="fr-FR" dirty="0" smtClean="0"/>
              <a:t> Le travail se fait en groupe et en autonomie ou en projets </a:t>
            </a:r>
          </a:p>
          <a:p>
            <a:pPr>
              <a:buFont typeface="Wingdings" pitchFamily="2" charset="2"/>
              <a:buChar char="q"/>
            </a:pPr>
            <a:r>
              <a:rPr lang="fr-FR" dirty="0" smtClean="0"/>
              <a:t> Il y a beaucoup de travaux pratiques en salle informatique, en laboratoire, en atelier, ...</a:t>
            </a:r>
          </a:p>
          <a:p>
            <a:pPr>
              <a:buFont typeface="Wingdings" pitchFamily="2" charset="2"/>
              <a:buChar char="q"/>
            </a:pPr>
            <a:r>
              <a:rPr lang="fr-FR" dirty="0" smtClean="0"/>
              <a:t> Un tronc commun d’enseignement général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457200" y="274638"/>
            <a:ext cx="8229600" cy="490066"/>
          </a:xfrm>
          <a:prstGeom prst="rect">
            <a:avLst/>
          </a:prstGeom>
        </p:spPr>
        <p:txBody>
          <a:bodyP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Horaires de la voie technologique</a:t>
            </a:r>
            <a:endParaRPr kumimoji="0" lang="fr-FR" sz="41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graphicFrame>
        <p:nvGraphicFramePr>
          <p:cNvPr id="3" name="Espace réservé du contenu 3"/>
          <p:cNvGraphicFramePr>
            <a:graphicFrameLocks/>
          </p:cNvGraphicFramePr>
          <p:nvPr/>
        </p:nvGraphicFramePr>
        <p:xfrm>
          <a:off x="395536" y="750314"/>
          <a:ext cx="8496945" cy="4918985"/>
        </p:xfrm>
        <a:graphic>
          <a:graphicData uri="http://schemas.openxmlformats.org/drawingml/2006/table">
            <a:tbl>
              <a:tblPr firstRow="1" bandRow="1">
                <a:tableStyleId>{5C22544A-7EE6-4342-B048-85BDC9FD1C3A}</a:tableStyleId>
              </a:tblPr>
              <a:tblGrid>
                <a:gridCol w="4608512"/>
                <a:gridCol w="2088232"/>
                <a:gridCol w="1800201"/>
              </a:tblGrid>
              <a:tr h="359744">
                <a:tc>
                  <a:txBody>
                    <a:bodyPr/>
                    <a:lstStyle/>
                    <a:p>
                      <a:pPr marL="0" marR="0" indent="0" algn="ctr">
                        <a:lnSpc>
                          <a:spcPts val="2200"/>
                        </a:lnSpc>
                        <a:spcBef>
                          <a:spcPts val="330"/>
                        </a:spcBef>
                        <a:spcAft>
                          <a:spcPts val="385"/>
                        </a:spcAft>
                      </a:pPr>
                      <a:r>
                        <a:rPr lang="fr-FR" sz="1600" b="1" spc="0" dirty="0">
                          <a:solidFill>
                            <a:schemeClr val="tx1"/>
                          </a:solidFill>
                          <a:latin typeface="Times New Roman" panose="02020603050405020304" pitchFamily="1"/>
                        </a:rPr>
                        <a:t>TRONC </a:t>
                      </a:r>
                      <a:r>
                        <a:rPr lang="fr-FR" sz="1600" b="1" spc="0" dirty="0" smtClean="0">
                          <a:solidFill>
                            <a:schemeClr val="tx1"/>
                          </a:solidFill>
                          <a:latin typeface="Times New Roman" panose="02020603050405020304" pitchFamily="1"/>
                        </a:rPr>
                        <a:t>COMMUN</a:t>
                      </a:r>
                      <a:endParaRPr lang="fr-FR" sz="1600" b="1" spc="0" dirty="0">
                        <a:solidFill>
                          <a:schemeClr val="tx1"/>
                        </a:solidFill>
                        <a:latin typeface="Times New Roman" panose="02020603050405020304" pitchFamily="1"/>
                      </a:endParaRPr>
                    </a:p>
                  </a:txBody>
                  <a:tcPr marL="0" marR="0" marT="0" marB="0" anchor="ctr">
                    <a:solidFill>
                      <a:srgbClr val="92D050"/>
                    </a:solidFill>
                  </a:tcPr>
                </a:tc>
                <a:tc>
                  <a:txBody>
                    <a:bodyPr/>
                    <a:lstStyle/>
                    <a:p>
                      <a:pPr marL="0" marR="0" indent="0" algn="ctr">
                        <a:lnSpc>
                          <a:spcPts val="2100"/>
                        </a:lnSpc>
                        <a:spcBef>
                          <a:spcPts val="455"/>
                        </a:spcBef>
                        <a:spcAft>
                          <a:spcPts val="2530"/>
                        </a:spcAft>
                      </a:pPr>
                      <a:r>
                        <a:rPr lang="fr-FR" sz="1600" spc="0" dirty="0" smtClean="0">
                          <a:solidFill>
                            <a:schemeClr val="tx1"/>
                          </a:solidFill>
                          <a:latin typeface="Times New Roman" panose="02020603050405020304" pitchFamily="1"/>
                        </a:rPr>
                        <a:t>Première</a:t>
                      </a:r>
                      <a:endParaRPr lang="fr-FR" sz="1600" spc="0" dirty="0">
                        <a:solidFill>
                          <a:schemeClr val="tx1"/>
                        </a:solidFill>
                        <a:latin typeface="Times New Roman" panose="02020603050405020304" pitchFamily="1"/>
                      </a:endParaRPr>
                    </a:p>
                  </a:txBody>
                  <a:tcPr marL="0" marR="0" marT="0" marB="0" anchor="ctr">
                    <a:solidFill>
                      <a:srgbClr val="92D050"/>
                    </a:solidFill>
                  </a:tcPr>
                </a:tc>
                <a:tc>
                  <a:txBody>
                    <a:bodyPr/>
                    <a:lstStyle/>
                    <a:p>
                      <a:pPr marL="0" marR="0" indent="0" algn="ctr">
                        <a:lnSpc>
                          <a:spcPts val="2100"/>
                        </a:lnSpc>
                        <a:spcBef>
                          <a:spcPts val="455"/>
                        </a:spcBef>
                        <a:spcAft>
                          <a:spcPts val="2530"/>
                        </a:spcAft>
                      </a:pPr>
                      <a:r>
                        <a:rPr lang="fr-FR" sz="1600" spc="0" dirty="0">
                          <a:solidFill>
                            <a:schemeClr val="tx1"/>
                          </a:solidFill>
                          <a:latin typeface="Times New Roman" panose="02020603050405020304" pitchFamily="1"/>
                        </a:rPr>
                        <a:t>Terminale </a:t>
                      </a:r>
                    </a:p>
                  </a:txBody>
                  <a:tcPr marL="0" marR="0" marT="0" marB="0" anchor="ctr">
                    <a:solidFill>
                      <a:srgbClr val="92D050"/>
                    </a:solidFill>
                  </a:tcPr>
                </a:tc>
              </a:tr>
              <a:tr h="295536">
                <a:tc>
                  <a:txBody>
                    <a:bodyPr/>
                    <a:lstStyle/>
                    <a:p>
                      <a:pPr marL="0" marR="513715" indent="0" algn="l">
                        <a:lnSpc>
                          <a:spcPts val="2100"/>
                        </a:lnSpc>
                        <a:spcBef>
                          <a:spcPts val="530"/>
                        </a:spcBef>
                        <a:spcAft>
                          <a:spcPts val="560"/>
                        </a:spcAft>
                      </a:pPr>
                      <a:r>
                        <a:rPr lang="fr-FR" sz="1800" spc="0" dirty="0">
                          <a:solidFill>
                            <a:schemeClr val="tx1"/>
                          </a:solidFill>
                          <a:latin typeface="Times New Roman" panose="02020603050405020304" pitchFamily="1"/>
                        </a:rPr>
                        <a:t>Français </a:t>
                      </a:r>
                    </a:p>
                  </a:txBody>
                  <a:tcPr marL="0" marR="0" marT="0" marB="0" anchor="ctr"/>
                </a:tc>
                <a:tc>
                  <a:txBody>
                    <a:bodyPr/>
                    <a:lstStyle/>
                    <a:p>
                      <a:pPr marL="0" marR="0" indent="0" algn="ctr">
                        <a:lnSpc>
                          <a:spcPts val="2100"/>
                        </a:lnSpc>
                        <a:spcBef>
                          <a:spcPts val="530"/>
                        </a:spcBef>
                        <a:spcAft>
                          <a:spcPts val="560"/>
                        </a:spcAft>
                      </a:pPr>
                      <a:r>
                        <a:rPr lang="fr-FR" sz="1800" spc="0" dirty="0">
                          <a:solidFill>
                            <a:schemeClr val="tx1"/>
                          </a:solidFill>
                          <a:latin typeface="Times New Roman" panose="02020603050405020304" pitchFamily="1"/>
                        </a:rPr>
                        <a:t>3</a:t>
                      </a:r>
                      <a:r>
                        <a:rPr lang="fr-FR" sz="1800" spc="0" dirty="0" smtClean="0">
                          <a:solidFill>
                            <a:schemeClr val="tx1"/>
                          </a:solidFill>
                          <a:latin typeface="Times New Roman" panose="02020603050405020304" pitchFamily="1"/>
                        </a:rPr>
                        <a:t>h </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30"/>
                        </a:spcBef>
                        <a:spcAft>
                          <a:spcPts val="560"/>
                        </a:spcAft>
                      </a:pPr>
                      <a:r>
                        <a:rPr lang="fr-FR" sz="1800" spc="0" dirty="0">
                          <a:solidFill>
                            <a:schemeClr val="tx1"/>
                          </a:solidFill>
                          <a:latin typeface="Times New Roman" panose="02020603050405020304" pitchFamily="1"/>
                        </a:rPr>
                        <a:t>- </a:t>
                      </a:r>
                    </a:p>
                  </a:txBody>
                  <a:tcPr marL="0" marR="0" marT="0" marB="0" anchor="ctr"/>
                </a:tc>
              </a:tr>
              <a:tr h="278824">
                <a:tc>
                  <a:txBody>
                    <a:bodyPr/>
                    <a:lstStyle/>
                    <a:p>
                      <a:pPr marL="0" marR="399415" indent="0" algn="l">
                        <a:lnSpc>
                          <a:spcPts val="2100"/>
                        </a:lnSpc>
                        <a:spcBef>
                          <a:spcPts val="530"/>
                        </a:spcBef>
                        <a:spcAft>
                          <a:spcPts val="515"/>
                        </a:spcAft>
                      </a:pPr>
                      <a:r>
                        <a:rPr lang="fr-FR" sz="1800" spc="0" dirty="0">
                          <a:solidFill>
                            <a:schemeClr val="tx1"/>
                          </a:solidFill>
                          <a:latin typeface="Times New Roman" panose="02020603050405020304" pitchFamily="1"/>
                        </a:rPr>
                        <a:t>Philosophie </a:t>
                      </a:r>
                    </a:p>
                  </a:txBody>
                  <a:tcPr marL="0" marR="0" marT="0" marB="0" anchor="ctr"/>
                </a:tc>
                <a:tc>
                  <a:txBody>
                    <a:bodyPr/>
                    <a:lstStyle/>
                    <a:p>
                      <a:pPr marL="0" marR="0" indent="0" algn="ctr">
                        <a:lnSpc>
                          <a:spcPts val="2100"/>
                        </a:lnSpc>
                        <a:spcBef>
                          <a:spcPts val="530"/>
                        </a:spcBef>
                        <a:spcAft>
                          <a:spcPts val="515"/>
                        </a:spcAft>
                      </a:pPr>
                      <a:r>
                        <a:rPr lang="fr-FR" sz="1800" spc="0" dirty="0">
                          <a:solidFill>
                            <a:schemeClr val="tx1"/>
                          </a:solidFill>
                          <a:latin typeface="Times New Roman" panose="02020603050405020304" pitchFamily="1"/>
                        </a:rPr>
                        <a:t>- </a:t>
                      </a:r>
                    </a:p>
                  </a:txBody>
                  <a:tcPr marL="0" marR="0" marT="0" marB="0" anchor="ctr"/>
                </a:tc>
                <a:tc>
                  <a:txBody>
                    <a:bodyPr/>
                    <a:lstStyle/>
                    <a:p>
                      <a:pPr marL="0" marR="0" indent="0" algn="ctr">
                        <a:lnSpc>
                          <a:spcPts val="2100"/>
                        </a:lnSpc>
                        <a:spcBef>
                          <a:spcPts val="530"/>
                        </a:spcBef>
                        <a:spcAft>
                          <a:spcPts val="515"/>
                        </a:spcAft>
                      </a:pPr>
                      <a:r>
                        <a:rPr lang="fr-FR" sz="1800" spc="0" dirty="0">
                          <a:solidFill>
                            <a:schemeClr val="tx1"/>
                          </a:solidFill>
                          <a:latin typeface="Times New Roman" panose="02020603050405020304" pitchFamily="1"/>
                        </a:rPr>
                        <a:t>2</a:t>
                      </a:r>
                      <a:r>
                        <a:rPr lang="fr-FR" sz="1800" spc="0" dirty="0" smtClean="0">
                          <a:solidFill>
                            <a:schemeClr val="tx1"/>
                          </a:solidFill>
                          <a:latin typeface="Times New Roman" panose="02020603050405020304" pitchFamily="1"/>
                        </a:rPr>
                        <a:t>h </a:t>
                      </a:r>
                      <a:endParaRPr lang="fr-FR" sz="1800" spc="0" dirty="0">
                        <a:solidFill>
                          <a:schemeClr val="tx1"/>
                        </a:solidFill>
                        <a:latin typeface="Times New Roman" panose="02020603050405020304" pitchFamily="1"/>
                      </a:endParaRPr>
                    </a:p>
                  </a:txBody>
                  <a:tcPr marL="0" marR="0" marT="0" marB="0" anchor="ctr"/>
                </a:tc>
              </a:tr>
              <a:tr h="278824">
                <a:tc>
                  <a:txBody>
                    <a:bodyPr/>
                    <a:lstStyle/>
                    <a:p>
                      <a:pPr marL="0" marR="456565" indent="0" algn="l">
                        <a:lnSpc>
                          <a:spcPts val="2100"/>
                        </a:lnSpc>
                        <a:spcBef>
                          <a:spcPts val="505"/>
                        </a:spcBef>
                        <a:spcAft>
                          <a:spcPts val="560"/>
                        </a:spcAft>
                      </a:pPr>
                      <a:r>
                        <a:rPr lang="fr-FR" sz="1800" spc="0" dirty="0" smtClean="0">
                          <a:solidFill>
                            <a:schemeClr val="tx1"/>
                          </a:solidFill>
                          <a:latin typeface="Times New Roman" panose="02020603050405020304" pitchFamily="1"/>
                        </a:rPr>
                        <a:t>LVA+ LVB </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05"/>
                        </a:spcBef>
                        <a:spcAft>
                          <a:spcPts val="560"/>
                        </a:spcAft>
                      </a:pPr>
                      <a:r>
                        <a:rPr lang="fr-FR" sz="1800" spc="0" dirty="0" smtClean="0">
                          <a:solidFill>
                            <a:schemeClr val="tx1"/>
                          </a:solidFill>
                          <a:latin typeface="Times New Roman" panose="02020603050405020304" pitchFamily="1"/>
                        </a:rPr>
                        <a:t>4h </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05"/>
                        </a:spcBef>
                        <a:spcAft>
                          <a:spcPts val="560"/>
                        </a:spcAft>
                      </a:pPr>
                      <a:r>
                        <a:rPr lang="fr-FR" sz="1800" spc="0" dirty="0" smtClean="0">
                          <a:solidFill>
                            <a:schemeClr val="tx1"/>
                          </a:solidFill>
                          <a:latin typeface="Times New Roman" panose="02020603050405020304" pitchFamily="1"/>
                        </a:rPr>
                        <a:t>4h </a:t>
                      </a:r>
                      <a:endParaRPr lang="fr-FR" sz="1800" spc="0" dirty="0">
                        <a:solidFill>
                          <a:schemeClr val="tx1"/>
                        </a:solidFill>
                        <a:latin typeface="Times New Roman" panose="02020603050405020304" pitchFamily="1"/>
                      </a:endParaRPr>
                    </a:p>
                  </a:txBody>
                  <a:tcPr marL="0" marR="0" marT="0" marB="0" anchor="ctr"/>
                </a:tc>
              </a:tr>
              <a:tr h="278824">
                <a:tc>
                  <a:txBody>
                    <a:bodyPr/>
                    <a:lstStyle/>
                    <a:p>
                      <a:pPr marL="0" marR="342265" indent="0" algn="l">
                        <a:lnSpc>
                          <a:spcPts val="2100"/>
                        </a:lnSpc>
                        <a:spcBef>
                          <a:spcPts val="530"/>
                        </a:spcBef>
                        <a:spcAft>
                          <a:spcPts val="515"/>
                        </a:spcAft>
                      </a:pPr>
                      <a:r>
                        <a:rPr lang="fr-FR" sz="1800" spc="0" dirty="0">
                          <a:solidFill>
                            <a:schemeClr val="tx1"/>
                          </a:solidFill>
                          <a:latin typeface="Times New Roman" panose="02020603050405020304" pitchFamily="1"/>
                        </a:rPr>
                        <a:t>Histoire géo </a:t>
                      </a:r>
                    </a:p>
                  </a:txBody>
                  <a:tcPr marL="0" marR="0" marT="0" marB="0" anchor="ctr"/>
                </a:tc>
                <a:tc>
                  <a:txBody>
                    <a:bodyPr/>
                    <a:lstStyle/>
                    <a:p>
                      <a:pPr marL="0" marR="0" indent="0" algn="ctr">
                        <a:lnSpc>
                          <a:spcPts val="2100"/>
                        </a:lnSpc>
                        <a:spcBef>
                          <a:spcPts val="530"/>
                        </a:spcBef>
                        <a:spcAft>
                          <a:spcPts val="515"/>
                        </a:spcAft>
                      </a:pPr>
                      <a:r>
                        <a:rPr lang="fr-FR" sz="1800" spc="0" dirty="0" smtClean="0">
                          <a:solidFill>
                            <a:schemeClr val="tx1"/>
                          </a:solidFill>
                          <a:latin typeface="Times New Roman" panose="02020603050405020304" pitchFamily="1"/>
                        </a:rPr>
                        <a:t>1h30 </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30"/>
                        </a:spcBef>
                        <a:spcAft>
                          <a:spcPts val="515"/>
                        </a:spcAft>
                      </a:pPr>
                      <a:r>
                        <a:rPr lang="fr-FR" sz="1800" spc="0" dirty="0" smtClean="0">
                          <a:solidFill>
                            <a:schemeClr val="tx1"/>
                          </a:solidFill>
                          <a:latin typeface="Times New Roman" panose="02020603050405020304" pitchFamily="1"/>
                        </a:rPr>
                        <a:t>1h30 </a:t>
                      </a:r>
                      <a:endParaRPr lang="fr-FR" sz="1800" spc="0" dirty="0">
                        <a:solidFill>
                          <a:schemeClr val="tx1"/>
                        </a:solidFill>
                        <a:latin typeface="Times New Roman" panose="02020603050405020304" pitchFamily="1"/>
                      </a:endParaRPr>
                    </a:p>
                  </a:txBody>
                  <a:tcPr marL="0" marR="0" marT="0" marB="0" anchor="ctr"/>
                </a:tc>
              </a:tr>
              <a:tr h="278824">
                <a:tc>
                  <a:txBody>
                    <a:bodyPr/>
                    <a:lstStyle/>
                    <a:p>
                      <a:pPr marL="0" marR="685165" indent="0" algn="l">
                        <a:lnSpc>
                          <a:spcPts val="2100"/>
                        </a:lnSpc>
                        <a:spcBef>
                          <a:spcPts val="530"/>
                        </a:spcBef>
                        <a:spcAft>
                          <a:spcPts val="535"/>
                        </a:spcAft>
                      </a:pPr>
                      <a:r>
                        <a:rPr lang="fr-FR" sz="1800" spc="0" dirty="0">
                          <a:solidFill>
                            <a:schemeClr val="tx1"/>
                          </a:solidFill>
                          <a:latin typeface="Times New Roman" panose="02020603050405020304" pitchFamily="1"/>
                        </a:rPr>
                        <a:t>EMC </a:t>
                      </a:r>
                    </a:p>
                  </a:txBody>
                  <a:tcPr marL="0" marR="0" marT="0" marB="0" anchor="ctr"/>
                </a:tc>
                <a:tc>
                  <a:txBody>
                    <a:bodyPr/>
                    <a:lstStyle/>
                    <a:p>
                      <a:pPr marL="0" marR="0" indent="0" algn="ctr">
                        <a:lnSpc>
                          <a:spcPts val="2100"/>
                        </a:lnSpc>
                        <a:spcBef>
                          <a:spcPts val="530"/>
                        </a:spcBef>
                        <a:spcAft>
                          <a:spcPts val="535"/>
                        </a:spcAft>
                      </a:pPr>
                      <a:r>
                        <a:rPr lang="fr-FR" sz="1800" spc="0" dirty="0">
                          <a:solidFill>
                            <a:schemeClr val="tx1"/>
                          </a:solidFill>
                          <a:latin typeface="Times New Roman" panose="02020603050405020304" pitchFamily="1"/>
                        </a:rPr>
                        <a:t>30 min. </a:t>
                      </a:r>
                    </a:p>
                  </a:txBody>
                  <a:tcPr marL="0" marR="0" marT="0" marB="0" anchor="ctr"/>
                </a:tc>
                <a:tc>
                  <a:txBody>
                    <a:bodyPr/>
                    <a:lstStyle/>
                    <a:p>
                      <a:pPr marL="0" marR="0" indent="0" algn="ctr">
                        <a:lnSpc>
                          <a:spcPts val="2100"/>
                        </a:lnSpc>
                        <a:spcBef>
                          <a:spcPts val="530"/>
                        </a:spcBef>
                        <a:spcAft>
                          <a:spcPts val="535"/>
                        </a:spcAft>
                      </a:pPr>
                      <a:r>
                        <a:rPr lang="fr-FR" sz="1800" spc="0" dirty="0">
                          <a:solidFill>
                            <a:schemeClr val="tx1"/>
                          </a:solidFill>
                          <a:latin typeface="Times New Roman" panose="02020603050405020304" pitchFamily="1"/>
                        </a:rPr>
                        <a:t>30 min. </a:t>
                      </a:r>
                    </a:p>
                  </a:txBody>
                  <a:tcPr marL="0" marR="0" marT="0" marB="0" anchor="ctr"/>
                </a:tc>
              </a:tr>
              <a:tr h="270468">
                <a:tc>
                  <a:txBody>
                    <a:bodyPr/>
                    <a:lstStyle/>
                    <a:p>
                      <a:pPr marL="0" marR="0" indent="0" algn="l">
                        <a:lnSpc>
                          <a:spcPts val="2200"/>
                        </a:lnSpc>
                        <a:spcBef>
                          <a:spcPts val="395"/>
                        </a:spcBef>
                        <a:spcAft>
                          <a:spcPts val="655"/>
                        </a:spcAft>
                      </a:pPr>
                      <a:r>
                        <a:rPr lang="fr-FR" sz="1800" spc="0" dirty="0" smtClean="0">
                          <a:solidFill>
                            <a:schemeClr val="tx1"/>
                          </a:solidFill>
                          <a:latin typeface="Times New Roman" panose="02020603050405020304" pitchFamily="1"/>
                        </a:rPr>
                        <a:t>Math</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05"/>
                        </a:spcBef>
                        <a:spcAft>
                          <a:spcPts val="2815"/>
                        </a:spcAft>
                      </a:pPr>
                      <a:r>
                        <a:rPr lang="fr-FR" sz="1800" spc="0" dirty="0" smtClean="0">
                          <a:solidFill>
                            <a:schemeClr val="tx1"/>
                          </a:solidFill>
                          <a:latin typeface="Times New Roman" panose="02020603050405020304" pitchFamily="1"/>
                        </a:rPr>
                        <a:t>3h </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05"/>
                        </a:spcBef>
                        <a:spcAft>
                          <a:spcPts val="2815"/>
                        </a:spcAft>
                      </a:pPr>
                      <a:r>
                        <a:rPr lang="fr-FR" sz="1800" spc="0" dirty="0" smtClean="0">
                          <a:solidFill>
                            <a:schemeClr val="tx1"/>
                          </a:solidFill>
                          <a:latin typeface="Times New Roman" panose="02020603050405020304" pitchFamily="1"/>
                        </a:rPr>
                        <a:t>3h </a:t>
                      </a:r>
                      <a:endParaRPr lang="fr-FR" sz="1800" spc="0" dirty="0">
                        <a:solidFill>
                          <a:schemeClr val="tx1"/>
                        </a:solidFill>
                        <a:latin typeface="Times New Roman" panose="02020603050405020304" pitchFamily="1"/>
                      </a:endParaRPr>
                    </a:p>
                  </a:txBody>
                  <a:tcPr marL="0" marR="0" marT="0" marB="0" anchor="ctr"/>
                </a:tc>
              </a:tr>
              <a:tr h="278824">
                <a:tc>
                  <a:txBody>
                    <a:bodyPr/>
                    <a:lstStyle/>
                    <a:p>
                      <a:pPr marL="0" marR="742315" indent="0" algn="l">
                        <a:lnSpc>
                          <a:spcPts val="2100"/>
                        </a:lnSpc>
                        <a:spcBef>
                          <a:spcPts val="530"/>
                        </a:spcBef>
                        <a:spcAft>
                          <a:spcPts val="560"/>
                        </a:spcAft>
                      </a:pPr>
                      <a:r>
                        <a:rPr lang="fr-FR" sz="1800" spc="0" dirty="0">
                          <a:solidFill>
                            <a:schemeClr val="tx1"/>
                          </a:solidFill>
                          <a:latin typeface="Times New Roman" panose="02020603050405020304" pitchFamily="1"/>
                        </a:rPr>
                        <a:t>EPS </a:t>
                      </a:r>
                    </a:p>
                  </a:txBody>
                  <a:tcPr marL="0" marR="0" marT="0" marB="0" anchor="ctr"/>
                </a:tc>
                <a:tc>
                  <a:txBody>
                    <a:bodyPr/>
                    <a:lstStyle/>
                    <a:p>
                      <a:pPr marL="0" marR="0" indent="0" algn="ctr">
                        <a:lnSpc>
                          <a:spcPts val="2100"/>
                        </a:lnSpc>
                        <a:spcBef>
                          <a:spcPts val="530"/>
                        </a:spcBef>
                        <a:spcAft>
                          <a:spcPts val="560"/>
                        </a:spcAft>
                      </a:pPr>
                      <a:r>
                        <a:rPr lang="fr-FR" sz="1800" spc="0" dirty="0" smtClean="0">
                          <a:solidFill>
                            <a:schemeClr val="tx1"/>
                          </a:solidFill>
                          <a:latin typeface="Times New Roman" panose="02020603050405020304" pitchFamily="1"/>
                        </a:rPr>
                        <a:t>2h </a:t>
                      </a:r>
                      <a:endParaRPr lang="fr-FR" sz="1800" spc="0" dirty="0">
                        <a:solidFill>
                          <a:schemeClr val="tx1"/>
                        </a:solidFill>
                        <a:latin typeface="Times New Roman" panose="02020603050405020304" pitchFamily="1"/>
                      </a:endParaRPr>
                    </a:p>
                  </a:txBody>
                  <a:tcPr marL="0" marR="0" marT="0" marB="0" anchor="ctr"/>
                </a:tc>
                <a:tc>
                  <a:txBody>
                    <a:bodyPr/>
                    <a:lstStyle/>
                    <a:p>
                      <a:pPr marL="0" marR="0" indent="0" algn="ctr">
                        <a:lnSpc>
                          <a:spcPts val="2100"/>
                        </a:lnSpc>
                        <a:spcBef>
                          <a:spcPts val="530"/>
                        </a:spcBef>
                        <a:spcAft>
                          <a:spcPts val="560"/>
                        </a:spcAft>
                      </a:pPr>
                      <a:r>
                        <a:rPr lang="fr-FR" sz="1800" spc="0" dirty="0" smtClean="0">
                          <a:solidFill>
                            <a:schemeClr val="tx1"/>
                          </a:solidFill>
                          <a:latin typeface="Times New Roman" panose="02020603050405020304" pitchFamily="1"/>
                        </a:rPr>
                        <a:t>2h </a:t>
                      </a:r>
                      <a:endParaRPr lang="fr-FR" sz="1800" spc="0" dirty="0">
                        <a:solidFill>
                          <a:schemeClr val="tx1"/>
                        </a:solidFill>
                        <a:latin typeface="Times New Roman" panose="02020603050405020304" pitchFamily="1"/>
                      </a:endParaRPr>
                    </a:p>
                  </a:txBody>
                  <a:tcPr marL="0" marR="0" marT="0" marB="0" anchor="ctr"/>
                </a:tc>
              </a:tr>
              <a:tr h="348530">
                <a:tc>
                  <a:txBody>
                    <a:bodyPr/>
                    <a:lstStyle/>
                    <a:p>
                      <a:pPr marL="0" marR="170815" indent="0" algn="ctr">
                        <a:lnSpc>
                          <a:spcPts val="2200"/>
                        </a:lnSpc>
                        <a:spcBef>
                          <a:spcPts val="405"/>
                        </a:spcBef>
                        <a:spcAft>
                          <a:spcPts val="3835"/>
                        </a:spcAft>
                      </a:pPr>
                      <a:r>
                        <a:rPr lang="fr-FR" sz="1600" b="1" spc="0" dirty="0" smtClean="0">
                          <a:solidFill>
                            <a:schemeClr val="tx1"/>
                          </a:solidFill>
                          <a:latin typeface="Times New Roman" panose="02020603050405020304" pitchFamily="1"/>
                        </a:rPr>
                        <a:t>SPECIALITES</a:t>
                      </a:r>
                      <a:endParaRPr lang="fr-FR" sz="1600" b="1" spc="0" dirty="0">
                        <a:solidFill>
                          <a:schemeClr val="tx1"/>
                        </a:solidFill>
                        <a:latin typeface="Times New Roman" panose="02020603050405020304" pitchFamily="1"/>
                      </a:endParaRPr>
                    </a:p>
                  </a:txBody>
                  <a:tcPr marL="0" marR="0" marT="0" marB="0" anchor="ctr">
                    <a:solidFill>
                      <a:srgbClr val="92D050"/>
                    </a:solidFill>
                  </a:tcPr>
                </a:tc>
                <a:tc>
                  <a:txBody>
                    <a:bodyPr/>
                    <a:lstStyle/>
                    <a:p>
                      <a:pPr marL="0" marR="0" indent="0" algn="ctr">
                        <a:lnSpc>
                          <a:spcPts val="2200"/>
                        </a:lnSpc>
                        <a:spcBef>
                          <a:spcPts val="405"/>
                        </a:spcBef>
                        <a:spcAft>
                          <a:spcPts val="0"/>
                        </a:spcAft>
                      </a:pPr>
                      <a:r>
                        <a:rPr lang="fr-FR" sz="1600" b="1" spc="0" dirty="0" smtClean="0">
                          <a:solidFill>
                            <a:schemeClr val="tx1"/>
                          </a:solidFill>
                          <a:latin typeface="Times New Roman" panose="02020603050405020304" pitchFamily="1"/>
                        </a:rPr>
                        <a:t>Première</a:t>
                      </a:r>
                      <a:endParaRPr lang="fr-FR" sz="1600" b="1" spc="0" dirty="0">
                        <a:solidFill>
                          <a:schemeClr val="tx1"/>
                        </a:solidFill>
                        <a:latin typeface="Times New Roman" panose="02020603050405020304" pitchFamily="1"/>
                      </a:endParaRPr>
                    </a:p>
                  </a:txBody>
                  <a:tcPr marL="0" marR="0" marT="0" marB="0" anchor="ctr">
                    <a:solidFill>
                      <a:srgbClr val="92D050"/>
                    </a:solidFill>
                  </a:tcPr>
                </a:tc>
                <a:tc>
                  <a:txBody>
                    <a:bodyPr/>
                    <a:lstStyle/>
                    <a:p>
                      <a:pPr marL="0" marR="0" indent="0" algn="ctr">
                        <a:lnSpc>
                          <a:spcPts val="2200"/>
                        </a:lnSpc>
                        <a:spcBef>
                          <a:spcPts val="405"/>
                        </a:spcBef>
                        <a:spcAft>
                          <a:spcPts val="0"/>
                        </a:spcAft>
                      </a:pPr>
                      <a:r>
                        <a:rPr lang="fr-FR" sz="1600" b="1" spc="0" dirty="0" smtClean="0">
                          <a:solidFill>
                            <a:schemeClr val="tx1"/>
                          </a:solidFill>
                          <a:latin typeface="Times New Roman" panose="02020603050405020304" pitchFamily="1"/>
                        </a:rPr>
                        <a:t>terminale</a:t>
                      </a:r>
                      <a:endParaRPr lang="fr-FR" sz="1600" b="1" spc="0" dirty="0">
                        <a:solidFill>
                          <a:schemeClr val="tx1"/>
                        </a:solidFill>
                        <a:latin typeface="Times New Roman" panose="02020603050405020304" pitchFamily="1"/>
                      </a:endParaRPr>
                    </a:p>
                  </a:txBody>
                  <a:tcPr marL="0" marR="0" marT="0" marB="0" anchor="ctr">
                    <a:solidFill>
                      <a:srgbClr val="92D050"/>
                    </a:solidFill>
                  </a:tcPr>
                </a:tc>
              </a:tr>
              <a:tr h="540936">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Ingénierie et développement durable I2D</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r>
                        <a:rPr lang="fr-FR" sz="1800" b="0" spc="0" dirty="0" smtClean="0">
                          <a:solidFill>
                            <a:schemeClr val="tx1"/>
                          </a:solidFill>
                          <a:latin typeface="Times New Roman" panose="02020603050405020304" pitchFamily="1"/>
                        </a:rPr>
                        <a:t>9h</a:t>
                      </a: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endParaRPr lang="fr-FR" sz="1800" b="1" spc="0" dirty="0">
                        <a:solidFill>
                          <a:srgbClr val="FF0000"/>
                        </a:solidFill>
                        <a:latin typeface="Times New Roman" panose="02020603050405020304" pitchFamily="1"/>
                      </a:endParaRPr>
                    </a:p>
                  </a:txBody>
                  <a:tcPr marL="0" marR="0" marT="0" marB="0" anchor="ctr"/>
                </a:tc>
              </a:tr>
              <a:tr h="274604">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Innovation technologique</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r>
                        <a:rPr lang="fr-FR" sz="1800" b="0" spc="0" dirty="0" smtClean="0">
                          <a:solidFill>
                            <a:schemeClr val="tx1"/>
                          </a:solidFill>
                          <a:latin typeface="Times New Roman" panose="02020603050405020304" pitchFamily="1"/>
                        </a:rPr>
                        <a:t>3h</a:t>
                      </a: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endParaRPr lang="fr-FR" sz="1800" b="0" spc="0" dirty="0">
                        <a:solidFill>
                          <a:schemeClr val="tx1"/>
                        </a:solidFill>
                        <a:latin typeface="Times New Roman" panose="02020603050405020304" pitchFamily="1"/>
                      </a:endParaRPr>
                    </a:p>
                  </a:txBody>
                  <a:tcPr marL="0" marR="0" marT="0" marB="0" anchor="ctr"/>
                </a:tc>
              </a:tr>
              <a:tr h="274604">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Physique Chimie - Maths</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r>
                        <a:rPr lang="fr-FR" sz="1800" b="0" spc="0" dirty="0" smtClean="0">
                          <a:solidFill>
                            <a:schemeClr val="tx1"/>
                          </a:solidFill>
                          <a:latin typeface="Times New Roman" panose="02020603050405020304" pitchFamily="1"/>
                        </a:rPr>
                        <a:t>6h</a:t>
                      </a: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r>
                        <a:rPr lang="fr-FR" sz="1800" b="0" spc="0" dirty="0" smtClean="0">
                          <a:solidFill>
                            <a:schemeClr val="tx1"/>
                          </a:solidFill>
                          <a:latin typeface="Times New Roman" panose="02020603050405020304" pitchFamily="1"/>
                        </a:rPr>
                        <a:t>6h</a:t>
                      </a:r>
                      <a:endParaRPr lang="fr-FR" sz="1800" b="0" spc="0" dirty="0">
                        <a:solidFill>
                          <a:schemeClr val="tx1"/>
                        </a:solidFill>
                        <a:latin typeface="Times New Roman" panose="02020603050405020304" pitchFamily="1"/>
                      </a:endParaRPr>
                    </a:p>
                  </a:txBody>
                  <a:tcPr marL="0" marR="0" marT="0" marB="0" anchor="ctr"/>
                </a:tc>
              </a:tr>
              <a:tr h="274604">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Architecture et construction 2I2D*</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r>
                        <a:rPr lang="fr-FR" sz="1800" b="0" spc="0" dirty="0" smtClean="0">
                          <a:solidFill>
                            <a:schemeClr val="tx1"/>
                          </a:solidFill>
                          <a:latin typeface="Times New Roman" panose="02020603050405020304" pitchFamily="1"/>
                        </a:rPr>
                        <a:t>12h</a:t>
                      </a:r>
                      <a:endParaRPr lang="fr-FR" sz="1800" b="0" spc="0" dirty="0">
                        <a:solidFill>
                          <a:schemeClr val="tx1"/>
                        </a:solidFill>
                        <a:latin typeface="Times New Roman" panose="02020603050405020304" pitchFamily="1"/>
                      </a:endParaRPr>
                    </a:p>
                  </a:txBody>
                  <a:tcPr marL="0" marR="0" marT="0" marB="0" anchor="ctr"/>
                </a:tc>
              </a:tr>
              <a:tr h="279801">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Energies et</a:t>
                      </a:r>
                      <a:r>
                        <a:rPr lang="fr-FR" sz="1600" b="0" spc="0" baseline="0" dirty="0" smtClean="0">
                          <a:solidFill>
                            <a:schemeClr val="tx1"/>
                          </a:solidFill>
                          <a:latin typeface="Times New Roman" panose="02020603050405020304" pitchFamily="1"/>
                        </a:rPr>
                        <a:t> environnement 2I2D*</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r>
                        <a:rPr lang="fr-FR" sz="1800" b="0" spc="0" dirty="0" smtClean="0">
                          <a:solidFill>
                            <a:schemeClr val="tx1"/>
                          </a:solidFill>
                          <a:latin typeface="Times New Roman" panose="02020603050405020304" pitchFamily="1"/>
                        </a:rPr>
                        <a:t>12h</a:t>
                      </a:r>
                    </a:p>
                  </a:txBody>
                  <a:tcPr marL="0" marR="0" marT="0" marB="0" anchor="ctr"/>
                </a:tc>
              </a:tr>
              <a:tr h="291359">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Inovation</a:t>
                      </a:r>
                      <a:r>
                        <a:rPr lang="fr-FR" sz="1600" b="0" spc="0" baseline="0" dirty="0" smtClean="0">
                          <a:solidFill>
                            <a:schemeClr val="tx1"/>
                          </a:solidFill>
                          <a:latin typeface="Times New Roman" panose="02020603050405020304" pitchFamily="1"/>
                        </a:rPr>
                        <a:t> technologique et éco-conception 2I2D*</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r>
                        <a:rPr lang="fr-FR" sz="1800" b="0" spc="0" dirty="0" smtClean="0">
                          <a:solidFill>
                            <a:schemeClr val="tx1"/>
                          </a:solidFill>
                          <a:latin typeface="Times New Roman" panose="02020603050405020304" pitchFamily="1"/>
                        </a:rPr>
                        <a:t>12h</a:t>
                      </a:r>
                      <a:endParaRPr lang="fr-FR" sz="1800" b="0" spc="0" dirty="0">
                        <a:solidFill>
                          <a:schemeClr val="tx1"/>
                        </a:solidFill>
                        <a:latin typeface="Times New Roman" panose="02020603050405020304" pitchFamily="1"/>
                      </a:endParaRPr>
                    </a:p>
                  </a:txBody>
                  <a:tcPr marL="0" marR="0" marT="0" marB="0" anchor="ctr"/>
                </a:tc>
              </a:tr>
              <a:tr h="291359">
                <a:tc>
                  <a:txBody>
                    <a:bodyPr/>
                    <a:lstStyle/>
                    <a:p>
                      <a:pPr marL="0" marR="170815" indent="0" algn="l">
                        <a:lnSpc>
                          <a:spcPts val="2200"/>
                        </a:lnSpc>
                        <a:spcBef>
                          <a:spcPts val="405"/>
                        </a:spcBef>
                        <a:spcAft>
                          <a:spcPts val="3835"/>
                        </a:spcAft>
                      </a:pPr>
                      <a:r>
                        <a:rPr lang="fr-FR" sz="1600" b="0" spc="0" dirty="0" smtClean="0">
                          <a:solidFill>
                            <a:schemeClr val="tx1"/>
                          </a:solidFill>
                          <a:latin typeface="Times New Roman" panose="02020603050405020304" pitchFamily="1"/>
                        </a:rPr>
                        <a:t>Système d’information et numériques 2I2D*</a:t>
                      </a:r>
                      <a:endParaRPr lang="fr-FR" sz="16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405"/>
                        </a:spcBef>
                        <a:spcAft>
                          <a:spcPts val="0"/>
                        </a:spcAft>
                      </a:pPr>
                      <a:endParaRPr lang="fr-FR" sz="1800" b="0" spc="0" dirty="0">
                        <a:solidFill>
                          <a:schemeClr val="tx1"/>
                        </a:solidFill>
                        <a:latin typeface="Times New Roman" panose="02020603050405020304" pitchFamily="1"/>
                      </a:endParaRPr>
                    </a:p>
                  </a:txBody>
                  <a:tcPr marL="0" marR="0" marT="0" marB="0" anchor="ctr"/>
                </a:tc>
                <a:tc>
                  <a:txBody>
                    <a:bodyPr/>
                    <a:lstStyle/>
                    <a:p>
                      <a:pPr marL="0" marR="0" indent="0" algn="ctr">
                        <a:lnSpc>
                          <a:spcPts val="2200"/>
                        </a:lnSpc>
                        <a:spcBef>
                          <a:spcPts val="0"/>
                        </a:spcBef>
                        <a:spcAft>
                          <a:spcPts val="1675"/>
                        </a:spcAft>
                      </a:pPr>
                      <a:r>
                        <a:rPr lang="fr-FR" sz="1800" b="0" spc="0" dirty="0" smtClean="0">
                          <a:solidFill>
                            <a:schemeClr val="tx1"/>
                          </a:solidFill>
                          <a:latin typeface="Times New Roman" panose="02020603050405020304" pitchFamily="1"/>
                        </a:rPr>
                        <a:t>12h</a:t>
                      </a:r>
                      <a:endParaRPr lang="fr-FR" sz="1800" b="0" spc="0" dirty="0">
                        <a:solidFill>
                          <a:schemeClr val="tx1"/>
                        </a:solidFill>
                        <a:latin typeface="Times New Roman" panose="02020603050405020304" pitchFamily="1"/>
                      </a:endParaRPr>
                    </a:p>
                  </a:txBody>
                  <a:tcPr marL="0" marR="0" marT="0" marB="0" anchor="ctr"/>
                </a:tc>
              </a:tr>
            </a:tbl>
          </a:graphicData>
        </a:graphic>
      </p:graphicFrame>
      <p:sp>
        <p:nvSpPr>
          <p:cNvPr id="4" name="ZoneTexte 3"/>
          <p:cNvSpPr txBox="1"/>
          <p:nvPr/>
        </p:nvSpPr>
        <p:spPr>
          <a:xfrm>
            <a:off x="395536" y="5661248"/>
            <a:ext cx="7416824" cy="307777"/>
          </a:xfrm>
          <a:prstGeom prst="rect">
            <a:avLst/>
          </a:prstGeom>
          <a:noFill/>
        </p:spPr>
        <p:txBody>
          <a:bodyPr wrap="square" rtlCol="0">
            <a:spAutoFit/>
          </a:bodyPr>
          <a:lstStyle/>
          <a:p>
            <a:r>
              <a:rPr lang="fr-FR" sz="1400" dirty="0" smtClean="0"/>
              <a:t>* 2I2D Ingénierie, Innovation et développement durable</a:t>
            </a:r>
            <a:endParaRPr lang="fr-F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p:cNvSpPr txBox="1">
            <a:spLocks/>
          </p:cNvSpPr>
          <p:nvPr/>
        </p:nvSpPr>
        <p:spPr>
          <a:xfrm>
            <a:off x="395536" y="620688"/>
            <a:ext cx="3816424" cy="4392488"/>
          </a:xfrm>
          <a:prstGeom prst="rect">
            <a:avLst/>
          </a:prstGeom>
          <a:ln>
            <a:solidFill>
              <a:schemeClr val="accent4">
                <a:lumMod val="60000"/>
                <a:lumOff val="40000"/>
              </a:schemeClr>
            </a:solidFill>
          </a:ln>
          <a:effectLst>
            <a:glow rad="63500">
              <a:schemeClr val="accent4">
                <a:satMod val="175000"/>
                <a:alpha val="40000"/>
              </a:schemeClr>
            </a:glo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Les coefficients du baccalauréat technologique</a:t>
            </a:r>
            <a:r>
              <a:rPr kumimoji="0" lang="fr-FR" sz="4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fr-FR"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par matière</a:t>
            </a:r>
            <a:endParaRPr kumimoji="0" lang="fr-FR"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026" name="Picture 2" descr="https://www.super-bac.com/articles/wp-content/uploads/2022/10/infographie_coef-bac-techno-700x1155.jpg"/>
          <p:cNvPicPr>
            <a:picLocks noChangeAspect="1" noChangeArrowheads="1"/>
          </p:cNvPicPr>
          <p:nvPr/>
        </p:nvPicPr>
        <p:blipFill>
          <a:blip r:embed="rId2" cstate="print"/>
          <a:srcRect b="5398"/>
          <a:stretch>
            <a:fillRect/>
          </a:stretch>
        </p:blipFill>
        <p:spPr bwMode="auto">
          <a:xfrm>
            <a:off x="4932040" y="260648"/>
            <a:ext cx="4042037" cy="63093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b="6667"/>
          <a:stretch>
            <a:fillRect/>
          </a:stretch>
        </p:blipFill>
        <p:spPr bwMode="auto">
          <a:xfrm>
            <a:off x="899592" y="1844824"/>
            <a:ext cx="7324725" cy="403244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3" name="Espace réservé du texte 3"/>
          <p:cNvSpPr txBox="1">
            <a:spLocks/>
          </p:cNvSpPr>
          <p:nvPr/>
        </p:nvSpPr>
        <p:spPr>
          <a:xfrm>
            <a:off x="251520" y="320675"/>
            <a:ext cx="8496944" cy="1380133"/>
          </a:xfrm>
          <a:prstGeom prst="rect">
            <a:avLst/>
          </a:prstGeom>
          <a:noFill/>
          <a:ln w="0" cmpd="sng">
            <a:noFill/>
            <a:prstDash val="solid"/>
          </a:ln>
        </p:spPr>
        <p:txBody>
          <a:bodyPr vert="horz" lIns="0" tIns="1270" rIns="0" bIns="0" anchor="t"/>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fr-FR" sz="315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ial" panose="02020603050405020304" pitchFamily="2"/>
                <a:ea typeface="+mn-ea"/>
                <a:cs typeface="+mn-cs"/>
              </a:rPr>
              <a:t>Pourquoi choisir une filière STI2D ? </a:t>
            </a:r>
          </a:p>
          <a:p>
            <a:pPr marL="0" marR="0" lvl="0" indent="0" algn="ctr" defTabSz="914400" rtl="0" eaLnBrk="1" fontAlgn="auto" latinLnBrk="0" hangingPunct="1">
              <a:lnSpc>
                <a:spcPts val="36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FF0000"/>
                </a:solidFill>
                <a:effectLst/>
                <a:uLnTx/>
                <a:uFillTx/>
                <a:latin typeface="Arial" panose="02020603050405020304" pitchFamily="2"/>
                <a:ea typeface="+mn-ea"/>
                <a:cs typeface="+mn-cs"/>
              </a:rPr>
              <a:t>La moitié des places en BUT (Bachelor universitaire</a:t>
            </a:r>
            <a:r>
              <a:rPr kumimoji="0" lang="fr-FR" sz="2400" b="1" i="0" u="none" strike="noStrike" kern="1200" cap="none" spc="0" normalizeH="0" noProof="0" dirty="0" smtClean="0">
                <a:ln>
                  <a:noFill/>
                </a:ln>
                <a:solidFill>
                  <a:srgbClr val="FF0000"/>
                </a:solidFill>
                <a:effectLst/>
                <a:uLnTx/>
                <a:uFillTx/>
                <a:latin typeface="Arial" panose="02020603050405020304" pitchFamily="2"/>
                <a:ea typeface="+mn-ea"/>
                <a:cs typeface="+mn-cs"/>
              </a:rPr>
              <a:t> de technologie) </a:t>
            </a:r>
            <a:r>
              <a:rPr kumimoji="0" lang="fr-FR" sz="2400" b="1" i="0" u="none" strike="noStrike" kern="1200" cap="none" spc="0" normalizeH="0" baseline="0" noProof="0" dirty="0" smtClean="0">
                <a:ln>
                  <a:noFill/>
                </a:ln>
                <a:solidFill>
                  <a:srgbClr val="FF0000"/>
                </a:solidFill>
                <a:effectLst/>
                <a:uLnTx/>
                <a:uFillTx/>
                <a:latin typeface="Arial" panose="02020603050405020304" pitchFamily="2"/>
                <a:ea typeface="+mn-ea"/>
                <a:cs typeface="+mn-cs"/>
              </a:rPr>
              <a:t>est réservée aux bacheliers technologiques </a:t>
            </a:r>
            <a:endParaRPr kumimoji="0" lang="fr-FR" sz="2400" b="1" i="0" u="none" strike="noStrike" kern="1200" cap="none" spc="0" normalizeH="0" baseline="0" noProof="0" dirty="0">
              <a:ln>
                <a:noFill/>
              </a:ln>
              <a:solidFill>
                <a:srgbClr val="FF0000"/>
              </a:solidFill>
              <a:effectLst/>
              <a:uLnTx/>
              <a:uFillTx/>
              <a:latin typeface="Arial" panose="02020603050405020304" pitchFamily="2"/>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457200" y="274638"/>
            <a:ext cx="8229600" cy="49006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Le bac Sciences et Technogies</a:t>
            </a:r>
            <a:r>
              <a:rPr kumimoji="0" lang="fr-FR" sz="2000" b="1" i="0" u="none" strike="noStrike" kern="1200" cap="none" spc="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 de l’Industrie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et du Développement Durable (STI2D)</a:t>
            </a:r>
            <a:endParaRPr kumimoji="0" lang="fr-FR" sz="2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
        <p:nvSpPr>
          <p:cNvPr id="3" name="ZoneTexte 2"/>
          <p:cNvSpPr txBox="1"/>
          <p:nvPr/>
        </p:nvSpPr>
        <p:spPr>
          <a:xfrm>
            <a:off x="827584" y="1484784"/>
            <a:ext cx="756084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q"/>
            </a:pPr>
            <a:r>
              <a:rPr lang="fr-FR" dirty="0" smtClean="0"/>
              <a:t> Pour réussir en bac STI2D : je dois montrer de la curiosité pour les nouvelles technologies, être intéressé(e) par les expérimentations,</a:t>
            </a:r>
          </a:p>
          <a:p>
            <a:pPr>
              <a:buFont typeface="Wingdings" pitchFamily="2" charset="2"/>
              <a:buChar char="q"/>
            </a:pPr>
            <a:r>
              <a:rPr lang="fr-FR" dirty="0" smtClean="0"/>
              <a:t> Points forts : mathématiques, sciences physiques, sciences industrielles,</a:t>
            </a:r>
          </a:p>
          <a:p>
            <a:pPr>
              <a:buFont typeface="Wingdings" pitchFamily="2" charset="2"/>
              <a:buChar char="q"/>
            </a:pPr>
            <a:r>
              <a:rPr lang="fr-FR" dirty="0" smtClean="0"/>
              <a:t> Etudes après le bac : classes préparatoires scientifiques, écoles d’ingénieur, BUT (Génie civil, Informatique, Génie mécanique et productique...), BTS (Bâtiment, Electrotechnique, Maintenance des systèmes...), écoles spécialisées...</a:t>
            </a:r>
          </a:p>
          <a:p>
            <a:pPr>
              <a:buFont typeface="Wingdings" pitchFamily="2" charset="2"/>
              <a:buChar char="q"/>
            </a:pPr>
            <a:r>
              <a:rPr lang="fr-FR" dirty="0" smtClean="0"/>
              <a:t> Débouchés : industrie, sciences de l’ingénieur, énergie et environnement, architecture et urbanisme, informatique...</a:t>
            </a:r>
          </a:p>
        </p:txBody>
      </p:sp>
      <p:sp>
        <p:nvSpPr>
          <p:cNvPr id="4" name="ZoneTexte 3"/>
          <p:cNvSpPr txBox="1"/>
          <p:nvPr/>
        </p:nvSpPr>
        <p:spPr>
          <a:xfrm>
            <a:off x="1403648" y="4941168"/>
            <a:ext cx="6264696" cy="646331"/>
          </a:xfrm>
          <a:prstGeom prst="rect">
            <a:avLst/>
          </a:prstGeom>
          <a:noFill/>
        </p:spPr>
        <p:txBody>
          <a:bodyPr wrap="square" rtlCol="0">
            <a:spAutoFit/>
          </a:bodyPr>
          <a:lstStyle/>
          <a:p>
            <a:pPr algn="ctr"/>
            <a:r>
              <a:rPr lang="fr-FR" b="1" dirty="0" smtClean="0">
                <a:solidFill>
                  <a:srgbClr val="FF0000"/>
                </a:solidFill>
              </a:rPr>
              <a:t>Les élèves issus de bacs technologiques sont favorisés à l’entrée dans les IUT</a:t>
            </a:r>
            <a:endParaRPr lang="fr-FR"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Bac STI 2D"/>
          <p:cNvPicPr>
            <a:picLocks noChangeAspect="1" noChangeArrowheads="1"/>
          </p:cNvPicPr>
          <p:nvPr/>
        </p:nvPicPr>
        <p:blipFill>
          <a:blip r:embed="rId2" cstate="print"/>
          <a:srcRect/>
          <a:stretch>
            <a:fillRect/>
          </a:stretch>
        </p:blipFill>
        <p:spPr bwMode="auto">
          <a:xfrm>
            <a:off x="2699793" y="3429000"/>
            <a:ext cx="2592288" cy="2970043"/>
          </a:xfrm>
          <a:prstGeom prst="rect">
            <a:avLst/>
          </a:prstGeom>
          <a:noFill/>
        </p:spPr>
      </p:pic>
      <p:pic>
        <p:nvPicPr>
          <p:cNvPr id="30726" name="Picture 6" descr="Bac STI2D - Présentation de la Spécialité ITEC - BAC STI2D : Sciences et  Technologies de l'Industrie et du Développement Durable - Lycées Janot -  Curie"/>
          <p:cNvPicPr>
            <a:picLocks noChangeAspect="1" noChangeArrowheads="1"/>
          </p:cNvPicPr>
          <p:nvPr/>
        </p:nvPicPr>
        <p:blipFill>
          <a:blip r:embed="rId3" cstate="print"/>
          <a:srcRect/>
          <a:stretch>
            <a:fillRect/>
          </a:stretch>
        </p:blipFill>
        <p:spPr bwMode="auto">
          <a:xfrm>
            <a:off x="5364088" y="4781550"/>
            <a:ext cx="3779911" cy="2076450"/>
          </a:xfrm>
          <a:prstGeom prst="rect">
            <a:avLst/>
          </a:prstGeom>
          <a:noFill/>
        </p:spPr>
      </p:pic>
      <p:pic>
        <p:nvPicPr>
          <p:cNvPr id="30722" name="Picture 2" descr="Architecture et Construction (AC) - Lycée St Nicolas"/>
          <p:cNvPicPr>
            <a:picLocks noChangeAspect="1" noChangeArrowheads="1"/>
          </p:cNvPicPr>
          <p:nvPr/>
        </p:nvPicPr>
        <p:blipFill>
          <a:blip r:embed="rId4" cstate="print"/>
          <a:srcRect/>
          <a:stretch>
            <a:fillRect/>
          </a:stretch>
        </p:blipFill>
        <p:spPr bwMode="auto">
          <a:xfrm>
            <a:off x="179512" y="620688"/>
            <a:ext cx="2664296" cy="2486677"/>
          </a:xfrm>
          <a:prstGeom prst="rect">
            <a:avLst/>
          </a:prstGeom>
          <a:noFill/>
        </p:spPr>
      </p:pic>
      <p:sp>
        <p:nvSpPr>
          <p:cNvPr id="2" name="Titre 2"/>
          <p:cNvSpPr txBox="1">
            <a:spLocks/>
          </p:cNvSpPr>
          <p:nvPr/>
        </p:nvSpPr>
        <p:spPr>
          <a:xfrm>
            <a:off x="467544" y="260648"/>
            <a:ext cx="8229600" cy="49006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
        <p:nvSpPr>
          <p:cNvPr id="4" name="ZoneTexte 3"/>
          <p:cNvSpPr txBox="1"/>
          <p:nvPr/>
        </p:nvSpPr>
        <p:spPr>
          <a:xfrm>
            <a:off x="251521" y="260648"/>
            <a:ext cx="8568952" cy="984885"/>
          </a:xfrm>
          <a:prstGeom prst="rect">
            <a:avLst/>
          </a:prstGeom>
          <a:noFill/>
        </p:spPr>
        <p:txBody>
          <a:bodyPr wrap="square" rtlCol="0">
            <a:spAutoFit/>
          </a:bodyPr>
          <a:lstStyle/>
          <a:p>
            <a:pPr algn="ct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enseignement spécifique en terminale à choisir à l’issue de </a:t>
            </a:r>
          </a:p>
          <a:p>
            <a:pPr algn="ct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classe de première </a:t>
            </a:r>
          </a:p>
          <a:p>
            <a:pPr algn="ctr"/>
            <a:endParaRPr lang="fr-FR" dirty="0"/>
          </a:p>
        </p:txBody>
      </p:sp>
      <p:sp>
        <p:nvSpPr>
          <p:cNvPr id="5" name="ZoneTexte 4"/>
          <p:cNvSpPr txBox="1"/>
          <p:nvPr/>
        </p:nvSpPr>
        <p:spPr>
          <a:xfrm>
            <a:off x="2627784" y="1772816"/>
            <a:ext cx="633670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smtClean="0"/>
              <a:t>ITEC	Innovation Technologique Eco Conception</a:t>
            </a:r>
          </a:p>
          <a:p>
            <a:pPr algn="just"/>
            <a:r>
              <a:rPr lang="fr-FR" sz="2000" dirty="0" smtClean="0"/>
              <a:t>SIN	Système d’Information et Numérique</a:t>
            </a:r>
          </a:p>
          <a:p>
            <a:r>
              <a:rPr lang="fr-FR" sz="2000" dirty="0" smtClean="0"/>
              <a:t>EE	Energies et Environnement</a:t>
            </a:r>
          </a:p>
          <a:p>
            <a:r>
              <a:rPr lang="fr-FR" sz="2000" dirty="0" smtClean="0"/>
              <a:t>AC	Architecture et Construction</a:t>
            </a:r>
            <a:endParaRPr lang="fr-FR" sz="2000" dirty="0"/>
          </a:p>
        </p:txBody>
      </p:sp>
      <p:pic>
        <p:nvPicPr>
          <p:cNvPr id="30724" name="Picture 4" descr="Bac Technologique - série STI2D - Institution Lamartine"/>
          <p:cNvPicPr>
            <a:picLocks noChangeAspect="1" noChangeArrowheads="1"/>
          </p:cNvPicPr>
          <p:nvPr/>
        </p:nvPicPr>
        <p:blipFill>
          <a:blip r:embed="rId5" cstate="print"/>
          <a:srcRect/>
          <a:stretch>
            <a:fillRect/>
          </a:stretch>
        </p:blipFill>
        <p:spPr bwMode="auto">
          <a:xfrm>
            <a:off x="107504" y="3789040"/>
            <a:ext cx="1872208" cy="163218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548680"/>
            <a:ext cx="74888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La voie professionnelle</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oneTexte 2"/>
          <p:cNvSpPr txBox="1"/>
          <p:nvPr/>
        </p:nvSpPr>
        <p:spPr>
          <a:xfrm>
            <a:off x="899592" y="2276872"/>
            <a:ext cx="7560840" cy="31393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fr-FR" b="1" dirty="0" smtClean="0"/>
              <a:t>Je souhaite entrer rapidement dans la vie active ou vise des études plutôt courtes (BTS)</a:t>
            </a:r>
          </a:p>
          <a:p>
            <a:pPr algn="ctr"/>
            <a:endParaRPr lang="fr-FR" b="1" dirty="0" smtClean="0"/>
          </a:p>
          <a:p>
            <a:pPr algn="ctr"/>
            <a:r>
              <a:rPr lang="fr-FR" b="1" dirty="0" smtClean="0"/>
              <a:t>Environ 90 spécialités</a:t>
            </a:r>
          </a:p>
          <a:p>
            <a:pPr algn="ctr"/>
            <a:endParaRPr lang="fr-FR" dirty="0" smtClean="0"/>
          </a:p>
          <a:p>
            <a:pPr>
              <a:buFont typeface="Wingdings" pitchFamily="2" charset="2"/>
              <a:buChar char="q"/>
            </a:pPr>
            <a:r>
              <a:rPr lang="fr-FR" dirty="0" smtClean="0"/>
              <a:t> Il est possible après la 2</a:t>
            </a:r>
            <a:r>
              <a:rPr lang="fr-FR" baseline="30000" dirty="0" smtClean="0"/>
              <a:t>nde</a:t>
            </a:r>
            <a:r>
              <a:rPr lang="fr-FR" dirty="0" smtClean="0"/>
              <a:t> d’obtenir une passerelle vers la voie professionnelle directement en première ou de s’inscrire en 2</a:t>
            </a:r>
            <a:r>
              <a:rPr lang="fr-FR" baseline="30000" dirty="0" smtClean="0"/>
              <a:t>nde</a:t>
            </a:r>
            <a:r>
              <a:rPr lang="fr-FR" dirty="0" smtClean="0"/>
              <a:t> </a:t>
            </a:r>
          </a:p>
          <a:p>
            <a:pPr>
              <a:buFont typeface="Wingdings" pitchFamily="2" charset="2"/>
              <a:buChar char="q"/>
            </a:pPr>
            <a:r>
              <a:rPr lang="fr-FR" dirty="0" smtClean="0"/>
              <a:t> Il est aussi possible de se réorienter en CAP (diplôme en 2 ans)</a:t>
            </a:r>
          </a:p>
          <a:p>
            <a:pPr>
              <a:buFont typeface="Wingdings" pitchFamily="2" charset="2"/>
              <a:buChar char="q"/>
            </a:pPr>
            <a:r>
              <a:rPr lang="fr-FR" dirty="0" smtClean="0"/>
              <a:t> Enseignements généraux et professionnels avec des périodes de formation en milieu professionnel</a:t>
            </a:r>
          </a:p>
          <a:p>
            <a:pPr>
              <a:buFont typeface="Wingdings" pitchFamily="2" charset="2"/>
              <a:buChar char="q"/>
            </a:pPr>
            <a:r>
              <a:rPr lang="fr-FR" dirty="0" smtClean="0"/>
              <a:t> Les dossiers passerelles sont à faire au mois d’avril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1680" y="548680"/>
            <a:ext cx="583264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Réorientation vers la voie professionnelle : plusieurs modalités</a:t>
            </a:r>
            <a:endPar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à coins arrondis 2"/>
          <p:cNvSpPr/>
          <p:nvPr/>
        </p:nvSpPr>
        <p:spPr>
          <a:xfrm>
            <a:off x="3851920" y="1916832"/>
            <a:ext cx="144016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Seconde générale</a:t>
            </a:r>
            <a:endParaRPr lang="fr-FR" dirty="0"/>
          </a:p>
        </p:txBody>
      </p:sp>
      <p:sp>
        <p:nvSpPr>
          <p:cNvPr id="4" name="Rectangle à coins arrondis 3"/>
          <p:cNvSpPr/>
          <p:nvPr/>
        </p:nvSpPr>
        <p:spPr>
          <a:xfrm>
            <a:off x="1043608" y="4725144"/>
            <a:ext cx="216024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Première porfessionnelle</a:t>
            </a:r>
            <a:endParaRPr lang="fr-FR" dirty="0"/>
          </a:p>
        </p:txBody>
      </p:sp>
      <p:sp>
        <p:nvSpPr>
          <p:cNvPr id="7" name="Rectangle à coins arrondis 6"/>
          <p:cNvSpPr/>
          <p:nvPr/>
        </p:nvSpPr>
        <p:spPr>
          <a:xfrm>
            <a:off x="5940152" y="4725144"/>
            <a:ext cx="216024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CAP </a:t>
            </a:r>
          </a:p>
          <a:p>
            <a:pPr algn="ctr"/>
            <a:r>
              <a:rPr lang="fr-FR" dirty="0" smtClean="0"/>
              <a:t>2</a:t>
            </a:r>
            <a:r>
              <a:rPr lang="fr-FR" baseline="30000" dirty="0" smtClean="0"/>
              <a:t>ème</a:t>
            </a:r>
            <a:r>
              <a:rPr lang="fr-FR" dirty="0" smtClean="0"/>
              <a:t> année</a:t>
            </a:r>
            <a:endParaRPr lang="fr-FR" dirty="0"/>
          </a:p>
        </p:txBody>
      </p:sp>
      <p:sp>
        <p:nvSpPr>
          <p:cNvPr id="8" name="Rectangle à coins arrondis 7"/>
          <p:cNvSpPr/>
          <p:nvPr/>
        </p:nvSpPr>
        <p:spPr>
          <a:xfrm>
            <a:off x="971600" y="3140968"/>
            <a:ext cx="216024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Seconde professionnelle</a:t>
            </a:r>
            <a:endParaRPr lang="fr-FR" dirty="0"/>
          </a:p>
        </p:txBody>
      </p:sp>
      <p:sp>
        <p:nvSpPr>
          <p:cNvPr id="9" name="Rectangle à coins arrondis 8"/>
          <p:cNvSpPr/>
          <p:nvPr/>
        </p:nvSpPr>
        <p:spPr>
          <a:xfrm>
            <a:off x="5940152" y="3140968"/>
            <a:ext cx="216024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CAP</a:t>
            </a:r>
          </a:p>
          <a:p>
            <a:pPr algn="ctr"/>
            <a:r>
              <a:rPr lang="fr-FR" dirty="0" smtClean="0"/>
              <a:t>1</a:t>
            </a:r>
            <a:r>
              <a:rPr lang="fr-FR" baseline="30000" dirty="0" smtClean="0"/>
              <a:t>ère</a:t>
            </a:r>
            <a:r>
              <a:rPr lang="fr-FR" dirty="0" smtClean="0"/>
              <a:t> année</a:t>
            </a:r>
            <a:endParaRPr lang="fr-FR" dirty="0"/>
          </a:p>
        </p:txBody>
      </p:sp>
      <p:sp>
        <p:nvSpPr>
          <p:cNvPr id="10" name="Flèche à angle droit 9"/>
          <p:cNvSpPr/>
          <p:nvPr/>
        </p:nvSpPr>
        <p:spPr>
          <a:xfrm rot="10800000">
            <a:off x="1763688" y="1916832"/>
            <a:ext cx="1944216" cy="1080120"/>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rot lat="0" lon="0" rev="10799999"/>
              </a:camera>
              <a:lightRig rig="threePt" dir="t"/>
            </a:scene3d>
          </a:bodyPr>
          <a:lstStyle/>
          <a:p>
            <a:pPr algn="ctr"/>
            <a:r>
              <a:rPr lang="fr-FR" dirty="0" smtClean="0"/>
              <a:t>Réorientation</a:t>
            </a:r>
            <a:endParaRPr lang="fr-FR" dirty="0"/>
          </a:p>
        </p:txBody>
      </p:sp>
      <p:sp>
        <p:nvSpPr>
          <p:cNvPr id="11" name="Flèche à angle droit 10"/>
          <p:cNvSpPr/>
          <p:nvPr/>
        </p:nvSpPr>
        <p:spPr>
          <a:xfrm rot="10800000" flipH="1">
            <a:off x="5436096" y="1916832"/>
            <a:ext cx="1872208" cy="1080120"/>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rot lat="0" lon="0" rev="10799999"/>
              </a:camera>
              <a:lightRig rig="threePt" dir="t"/>
            </a:scene3d>
          </a:bodyPr>
          <a:lstStyle/>
          <a:p>
            <a:pPr algn="ctr"/>
            <a:r>
              <a:rPr lang="fr-FR" dirty="0" smtClean="0"/>
              <a:t>Réorientation</a:t>
            </a:r>
            <a:endParaRPr lang="fr-FR" dirty="0"/>
          </a:p>
        </p:txBody>
      </p:sp>
      <p:sp>
        <p:nvSpPr>
          <p:cNvPr id="12" name="Flèche vers le bas 11"/>
          <p:cNvSpPr/>
          <p:nvPr/>
        </p:nvSpPr>
        <p:spPr>
          <a:xfrm>
            <a:off x="1691680" y="4005064"/>
            <a:ext cx="576064"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3" name="Flèche vers le bas 12"/>
          <p:cNvSpPr/>
          <p:nvPr/>
        </p:nvSpPr>
        <p:spPr>
          <a:xfrm>
            <a:off x="6804248" y="4005064"/>
            <a:ext cx="576064"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9" name="Flèche gauche 18"/>
          <p:cNvSpPr/>
          <p:nvPr/>
        </p:nvSpPr>
        <p:spPr>
          <a:xfrm>
            <a:off x="2699792" y="3429000"/>
            <a:ext cx="1944216" cy="720080"/>
          </a:xfrm>
          <a:prstGeom prst="leftArrow">
            <a:avLst/>
          </a:prstGeom>
          <a:scene3d>
            <a:camera prst="orthographicFront">
              <a:rot lat="0" lon="0" rev="420000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Passerelle</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404664"/>
            <a:ext cx="777686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POST-BAC / SYNTHESE</a:t>
            </a:r>
          </a:p>
          <a:p>
            <a:pPr algn="ct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Objectif : qualification professionnelle validée par un DIPLÔME PROFESSIONNEL</a:t>
            </a:r>
            <a:endPar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à coins arrondis 4"/>
          <p:cNvSpPr/>
          <p:nvPr/>
        </p:nvSpPr>
        <p:spPr>
          <a:xfrm>
            <a:off x="611560" y="4941168"/>
            <a:ext cx="360040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600" b="1" dirty="0" smtClean="0">
                <a:solidFill>
                  <a:schemeClr val="tx1"/>
                </a:solidFill>
              </a:rPr>
              <a:t>2</a:t>
            </a:r>
            <a:r>
              <a:rPr lang="fr-FR" sz="1600" b="1" baseline="30000" dirty="0" smtClean="0">
                <a:solidFill>
                  <a:schemeClr val="tx1"/>
                </a:solidFill>
              </a:rPr>
              <a:t>nde</a:t>
            </a:r>
            <a:r>
              <a:rPr lang="fr-FR" sz="1600" b="1" dirty="0" smtClean="0">
                <a:solidFill>
                  <a:schemeClr val="tx1"/>
                </a:solidFill>
              </a:rPr>
              <a:t> générale et technologique</a:t>
            </a:r>
            <a:endParaRPr lang="fr-FR" sz="1600" b="1" dirty="0">
              <a:solidFill>
                <a:schemeClr val="tx1"/>
              </a:solidFill>
            </a:endParaRPr>
          </a:p>
        </p:txBody>
      </p:sp>
      <p:sp>
        <p:nvSpPr>
          <p:cNvPr id="6" name="Rectangle à coins arrondis 5"/>
          <p:cNvSpPr/>
          <p:nvPr/>
        </p:nvSpPr>
        <p:spPr>
          <a:xfrm>
            <a:off x="5220072" y="4941168"/>
            <a:ext cx="1719808"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2</a:t>
            </a:r>
            <a:r>
              <a:rPr lang="fr-FR" sz="1600" b="1" baseline="30000" dirty="0" smtClean="0">
                <a:solidFill>
                  <a:schemeClr val="tx1"/>
                </a:solidFill>
              </a:rPr>
              <a:t>nde</a:t>
            </a:r>
            <a:r>
              <a:rPr lang="fr-FR" sz="1600" b="1" dirty="0" smtClean="0">
                <a:solidFill>
                  <a:schemeClr val="tx1"/>
                </a:solidFill>
              </a:rPr>
              <a:t> pro</a:t>
            </a:r>
            <a:endParaRPr lang="fr-FR" sz="1600" b="1" dirty="0">
              <a:solidFill>
                <a:schemeClr val="tx1"/>
              </a:solidFill>
            </a:endParaRPr>
          </a:p>
        </p:txBody>
      </p:sp>
      <p:sp>
        <p:nvSpPr>
          <p:cNvPr id="7" name="Rectangle à coins arrondis 6"/>
          <p:cNvSpPr/>
          <p:nvPr/>
        </p:nvSpPr>
        <p:spPr>
          <a:xfrm>
            <a:off x="611560" y="4221088"/>
            <a:ext cx="1872208" cy="4320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b="1" dirty="0" smtClean="0">
                <a:solidFill>
                  <a:schemeClr val="tx1"/>
                </a:solidFill>
              </a:rPr>
              <a:t>1</a:t>
            </a:r>
            <a:r>
              <a:rPr lang="fr-FR" sz="1600" b="1" baseline="30000" dirty="0" smtClean="0">
                <a:solidFill>
                  <a:schemeClr val="tx1"/>
                </a:solidFill>
              </a:rPr>
              <a:t>ère</a:t>
            </a:r>
            <a:r>
              <a:rPr lang="fr-FR" sz="1600" b="1" dirty="0" smtClean="0">
                <a:solidFill>
                  <a:schemeClr val="tx1"/>
                </a:solidFill>
              </a:rPr>
              <a:t> générale</a:t>
            </a:r>
            <a:endParaRPr lang="fr-FR" sz="1600" b="1" dirty="0">
              <a:solidFill>
                <a:schemeClr val="tx1"/>
              </a:solidFill>
            </a:endParaRPr>
          </a:p>
        </p:txBody>
      </p:sp>
      <p:sp>
        <p:nvSpPr>
          <p:cNvPr id="8" name="Rectangle à coins arrondis 7"/>
          <p:cNvSpPr/>
          <p:nvPr/>
        </p:nvSpPr>
        <p:spPr>
          <a:xfrm>
            <a:off x="2771800" y="4221088"/>
            <a:ext cx="2304256"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b="1" dirty="0" smtClean="0">
                <a:solidFill>
                  <a:schemeClr val="tx1"/>
                </a:solidFill>
              </a:rPr>
              <a:t>1</a:t>
            </a:r>
            <a:r>
              <a:rPr lang="fr-FR" sz="1600" b="1" baseline="30000" dirty="0" smtClean="0">
                <a:solidFill>
                  <a:schemeClr val="tx1"/>
                </a:solidFill>
              </a:rPr>
              <a:t>ère</a:t>
            </a:r>
            <a:r>
              <a:rPr lang="fr-FR" sz="1600" b="1" dirty="0" smtClean="0">
                <a:solidFill>
                  <a:schemeClr val="tx1"/>
                </a:solidFill>
              </a:rPr>
              <a:t> technologique</a:t>
            </a:r>
            <a:endParaRPr lang="fr-FR" sz="1600" b="1" dirty="0">
              <a:solidFill>
                <a:schemeClr val="tx1"/>
              </a:solidFill>
            </a:endParaRPr>
          </a:p>
        </p:txBody>
      </p:sp>
      <p:sp>
        <p:nvSpPr>
          <p:cNvPr id="17" name="Rectangle à coins arrondis 16"/>
          <p:cNvSpPr/>
          <p:nvPr/>
        </p:nvSpPr>
        <p:spPr>
          <a:xfrm>
            <a:off x="7092280" y="4437112"/>
            <a:ext cx="1575792"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CAP 2</a:t>
            </a:r>
            <a:endParaRPr lang="fr-FR" sz="1600" b="1" dirty="0">
              <a:solidFill>
                <a:schemeClr val="tx1"/>
              </a:solidFill>
            </a:endParaRPr>
          </a:p>
        </p:txBody>
      </p:sp>
      <p:sp>
        <p:nvSpPr>
          <p:cNvPr id="18" name="Rectangle à coins arrondis 17"/>
          <p:cNvSpPr/>
          <p:nvPr/>
        </p:nvSpPr>
        <p:spPr>
          <a:xfrm>
            <a:off x="7092280" y="4941168"/>
            <a:ext cx="1575792"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CAP 1</a:t>
            </a:r>
            <a:endParaRPr lang="fr-FR" sz="1600" b="1" dirty="0">
              <a:solidFill>
                <a:schemeClr val="tx1"/>
              </a:solidFill>
            </a:endParaRPr>
          </a:p>
        </p:txBody>
      </p:sp>
      <p:sp>
        <p:nvSpPr>
          <p:cNvPr id="19" name="Rectangle à coins arrondis 18"/>
          <p:cNvSpPr/>
          <p:nvPr/>
        </p:nvSpPr>
        <p:spPr>
          <a:xfrm>
            <a:off x="5220072" y="4221088"/>
            <a:ext cx="1719808"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1</a:t>
            </a:r>
            <a:r>
              <a:rPr lang="fr-FR" sz="1600" b="1" baseline="30000" dirty="0" smtClean="0">
                <a:solidFill>
                  <a:schemeClr val="tx1"/>
                </a:solidFill>
              </a:rPr>
              <a:t>ère</a:t>
            </a:r>
            <a:r>
              <a:rPr lang="fr-FR" sz="1600" b="1" dirty="0" smtClean="0">
                <a:solidFill>
                  <a:schemeClr val="tx1"/>
                </a:solidFill>
              </a:rPr>
              <a:t> pro</a:t>
            </a:r>
            <a:endParaRPr lang="fr-FR" sz="1600" b="1" dirty="0">
              <a:solidFill>
                <a:schemeClr val="tx1"/>
              </a:solidFill>
            </a:endParaRPr>
          </a:p>
        </p:txBody>
      </p:sp>
      <p:sp>
        <p:nvSpPr>
          <p:cNvPr id="20" name="Rectangle à coins arrondis 19"/>
          <p:cNvSpPr/>
          <p:nvPr/>
        </p:nvSpPr>
        <p:spPr>
          <a:xfrm>
            <a:off x="5220072" y="3284984"/>
            <a:ext cx="1719808"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Terminale pro</a:t>
            </a:r>
            <a:endParaRPr lang="fr-FR" sz="1600" b="1" dirty="0">
              <a:solidFill>
                <a:schemeClr val="tx1"/>
              </a:solidFill>
            </a:endParaRPr>
          </a:p>
        </p:txBody>
      </p:sp>
      <p:sp>
        <p:nvSpPr>
          <p:cNvPr id="21" name="Rectangle à coins arrondis 20"/>
          <p:cNvSpPr/>
          <p:nvPr/>
        </p:nvSpPr>
        <p:spPr>
          <a:xfrm>
            <a:off x="6444208" y="1844824"/>
            <a:ext cx="230425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smtClean="0">
                <a:solidFill>
                  <a:schemeClr val="tx1"/>
                </a:solidFill>
              </a:rPr>
              <a:t>Insertion professionnelle</a:t>
            </a:r>
            <a:endParaRPr lang="fr-FR" sz="1600" b="1" dirty="0">
              <a:solidFill>
                <a:schemeClr val="tx1"/>
              </a:solidFill>
            </a:endParaRPr>
          </a:p>
        </p:txBody>
      </p:sp>
      <p:sp>
        <p:nvSpPr>
          <p:cNvPr id="23" name="Rectangle à coins arrondis 22"/>
          <p:cNvSpPr/>
          <p:nvPr/>
        </p:nvSpPr>
        <p:spPr>
          <a:xfrm>
            <a:off x="611560" y="3284984"/>
            <a:ext cx="1872208" cy="5760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b="1" dirty="0" smtClean="0">
                <a:solidFill>
                  <a:schemeClr val="tx1"/>
                </a:solidFill>
              </a:rPr>
              <a:t>Terminale générale</a:t>
            </a:r>
            <a:endParaRPr lang="fr-FR" sz="1600" b="1" dirty="0">
              <a:solidFill>
                <a:schemeClr val="tx1"/>
              </a:solidFill>
            </a:endParaRPr>
          </a:p>
        </p:txBody>
      </p:sp>
      <p:sp>
        <p:nvSpPr>
          <p:cNvPr id="24" name="Rectangle à coins arrondis 23"/>
          <p:cNvSpPr/>
          <p:nvPr/>
        </p:nvSpPr>
        <p:spPr>
          <a:xfrm>
            <a:off x="2771800" y="3284984"/>
            <a:ext cx="2304256"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b="1" dirty="0" smtClean="0">
                <a:solidFill>
                  <a:schemeClr val="tx1"/>
                </a:solidFill>
              </a:rPr>
              <a:t>Terminale  technologique</a:t>
            </a:r>
            <a:endParaRPr lang="fr-FR" sz="1600" b="1" dirty="0">
              <a:solidFill>
                <a:schemeClr val="tx1"/>
              </a:solidFill>
            </a:endParaRPr>
          </a:p>
        </p:txBody>
      </p:sp>
      <p:sp>
        <p:nvSpPr>
          <p:cNvPr id="26" name="ZoneTexte 25"/>
          <p:cNvSpPr txBox="1"/>
          <p:nvPr/>
        </p:nvSpPr>
        <p:spPr>
          <a:xfrm>
            <a:off x="611560" y="2708920"/>
            <a:ext cx="1872208" cy="646331"/>
          </a:xfrm>
          <a:prstGeom prst="rect">
            <a:avLst/>
          </a:prstGeom>
          <a:noFill/>
        </p:spPr>
        <p:txBody>
          <a:bodyPr wrap="square" rtlCol="0">
            <a:spAutoFit/>
          </a:bodyPr>
          <a:lstStyle/>
          <a:p>
            <a:pPr algn="ctr"/>
            <a:r>
              <a:rPr lang="fr-FR" b="1" dirty="0" smtClean="0">
                <a:solidFill>
                  <a:schemeClr val="accent4"/>
                </a:solidFill>
              </a:rPr>
              <a:t>Bac </a:t>
            </a:r>
          </a:p>
          <a:p>
            <a:pPr algn="ctr"/>
            <a:r>
              <a:rPr lang="fr-FR" b="1" dirty="0" smtClean="0">
                <a:solidFill>
                  <a:schemeClr val="accent4"/>
                </a:solidFill>
              </a:rPr>
              <a:t>général</a:t>
            </a:r>
            <a:endParaRPr lang="fr-FR" b="1" dirty="0">
              <a:solidFill>
                <a:schemeClr val="accent4"/>
              </a:solidFill>
            </a:endParaRPr>
          </a:p>
        </p:txBody>
      </p:sp>
      <p:sp>
        <p:nvSpPr>
          <p:cNvPr id="27" name="ZoneTexte 26"/>
          <p:cNvSpPr txBox="1"/>
          <p:nvPr/>
        </p:nvSpPr>
        <p:spPr>
          <a:xfrm>
            <a:off x="2771800" y="2708920"/>
            <a:ext cx="2304256" cy="646331"/>
          </a:xfrm>
          <a:prstGeom prst="rect">
            <a:avLst/>
          </a:prstGeom>
          <a:noFill/>
        </p:spPr>
        <p:txBody>
          <a:bodyPr wrap="square" rtlCol="0">
            <a:spAutoFit/>
          </a:bodyPr>
          <a:lstStyle/>
          <a:p>
            <a:pPr algn="ctr"/>
            <a:r>
              <a:rPr lang="fr-FR" b="1" dirty="0" smtClean="0">
                <a:solidFill>
                  <a:schemeClr val="accent2"/>
                </a:solidFill>
              </a:rPr>
              <a:t>Bacs technologiques</a:t>
            </a:r>
            <a:endParaRPr lang="fr-FR" b="1" dirty="0">
              <a:solidFill>
                <a:schemeClr val="accent2"/>
              </a:solidFill>
            </a:endParaRPr>
          </a:p>
        </p:txBody>
      </p:sp>
      <p:sp>
        <p:nvSpPr>
          <p:cNvPr id="28" name="ZoneTexte 27"/>
          <p:cNvSpPr txBox="1"/>
          <p:nvPr/>
        </p:nvSpPr>
        <p:spPr>
          <a:xfrm>
            <a:off x="5436096" y="2852936"/>
            <a:ext cx="2808312" cy="369332"/>
          </a:xfrm>
          <a:prstGeom prst="rect">
            <a:avLst/>
          </a:prstGeom>
          <a:noFill/>
        </p:spPr>
        <p:txBody>
          <a:bodyPr wrap="square" rtlCol="0">
            <a:spAutoFit/>
          </a:bodyPr>
          <a:lstStyle/>
          <a:p>
            <a:pPr algn="ctr"/>
            <a:r>
              <a:rPr lang="fr-FR" b="1" dirty="0" smtClean="0">
                <a:solidFill>
                  <a:schemeClr val="accent1"/>
                </a:solidFill>
              </a:rPr>
              <a:t>Bacs professionnels</a:t>
            </a:r>
            <a:endParaRPr lang="fr-FR" b="1" dirty="0">
              <a:solidFill>
                <a:schemeClr val="accent1"/>
              </a:solidFill>
            </a:endParaRPr>
          </a:p>
        </p:txBody>
      </p:sp>
      <p:sp>
        <p:nvSpPr>
          <p:cNvPr id="29" name="Rectangle à coins arrondis 28"/>
          <p:cNvSpPr/>
          <p:nvPr/>
        </p:nvSpPr>
        <p:spPr>
          <a:xfrm>
            <a:off x="683568" y="1772816"/>
            <a:ext cx="1872208"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smtClean="0">
                <a:solidFill>
                  <a:schemeClr val="tx1"/>
                </a:solidFill>
              </a:rPr>
              <a:t>Université, CPGE, BUT, BTS, écoles</a:t>
            </a:r>
          </a:p>
        </p:txBody>
      </p:sp>
      <p:sp>
        <p:nvSpPr>
          <p:cNvPr id="30" name="Rectangle à coins arrondis 29"/>
          <p:cNvSpPr/>
          <p:nvPr/>
        </p:nvSpPr>
        <p:spPr>
          <a:xfrm>
            <a:off x="3059832" y="1772816"/>
            <a:ext cx="1872208" cy="5760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smtClean="0">
                <a:solidFill>
                  <a:schemeClr val="tx1"/>
                </a:solidFill>
              </a:rPr>
              <a:t>BTS, BUT, CPGE, écoles</a:t>
            </a:r>
            <a:endParaRPr lang="fr-FR" sz="1600" b="1" dirty="0">
              <a:solidFill>
                <a:schemeClr val="tx1"/>
              </a:solidFill>
            </a:endParaRPr>
          </a:p>
        </p:txBody>
      </p:sp>
      <p:cxnSp>
        <p:nvCxnSpPr>
          <p:cNvPr id="32" name="Connecteur droit avec flèche 31"/>
          <p:cNvCxnSpPr>
            <a:stCxn id="5" idx="0"/>
          </p:cNvCxnSpPr>
          <p:nvPr/>
        </p:nvCxnSpPr>
        <p:spPr>
          <a:xfrm flipH="1" flipV="1">
            <a:off x="1907704" y="4725144"/>
            <a:ext cx="50405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5" idx="0"/>
          </p:cNvCxnSpPr>
          <p:nvPr/>
        </p:nvCxnSpPr>
        <p:spPr>
          <a:xfrm flipV="1">
            <a:off x="2411760" y="4725144"/>
            <a:ext cx="64807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2123728" y="270892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3419872" y="2420888"/>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8316416" y="2492896"/>
            <a:ext cx="0" cy="18722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7164288" y="2420888"/>
            <a:ext cx="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5004048" y="2420888"/>
            <a:ext cx="1224136"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rot="1140000">
            <a:off x="4965275" y="2339203"/>
            <a:ext cx="2280315" cy="461665"/>
          </a:xfrm>
          <a:prstGeom prst="rect">
            <a:avLst/>
          </a:prstGeom>
          <a:noFill/>
        </p:spPr>
        <p:txBody>
          <a:bodyPr wrap="square" rtlCol="0">
            <a:spAutoFit/>
          </a:bodyPr>
          <a:lstStyle/>
          <a:p>
            <a:r>
              <a:rPr lang="fr-FR" sz="1200" b="1" dirty="0" smtClean="0"/>
              <a:t>Bons résultats pour chance de réussite ...BTS</a:t>
            </a:r>
            <a:endParaRPr lang="fr-FR" sz="1200" b="1" dirty="0"/>
          </a:p>
        </p:txBody>
      </p:sp>
      <p:cxnSp>
        <p:nvCxnSpPr>
          <p:cNvPr id="33" name="Connecteur droit avec flèche 32"/>
          <p:cNvCxnSpPr>
            <a:stCxn id="5" idx="3"/>
          </p:cNvCxnSpPr>
          <p:nvPr/>
        </p:nvCxnSpPr>
        <p:spPr>
          <a:xfrm flipV="1">
            <a:off x="4211960" y="4725144"/>
            <a:ext cx="936104" cy="432048"/>
          </a:xfrm>
          <a:prstGeom prst="straightConnector1">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5" idx="3"/>
          </p:cNvCxnSpPr>
          <p:nvPr/>
        </p:nvCxnSpPr>
        <p:spPr>
          <a:xfrm>
            <a:off x="4211960" y="5157192"/>
            <a:ext cx="864096"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95536" y="836712"/>
            <a:ext cx="8229600" cy="1080120"/>
          </a:xfrm>
        </p:spPr>
        <p:txBody>
          <a:bodyPr>
            <a:normAutofit fontScale="90000"/>
          </a:bodyPr>
          <a:lstStyle/>
          <a:p>
            <a:pPr algn="ctr"/>
            <a:r>
              <a:rPr lang="fr-F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NOUVEAU LYCEE</a:t>
            </a:r>
            <a:br>
              <a:rPr lang="fr-F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fr-FR" sz="2200" i="1" dirty="0" smtClean="0"/>
              <a:t>CE QUI A CHANGE DEPUIS LA REFORME</a:t>
            </a:r>
            <a:r>
              <a:rPr lang="fr-FR" i="1" dirty="0" smtClean="0"/>
              <a:t/>
            </a:r>
            <a:br>
              <a:rPr lang="fr-FR" i="1" dirty="0" smtClean="0"/>
            </a:br>
            <a:endParaRPr lang="fr-FR" dirty="0"/>
          </a:p>
        </p:txBody>
      </p:sp>
      <p:sp>
        <p:nvSpPr>
          <p:cNvPr id="6" name="ZoneTexte 5"/>
          <p:cNvSpPr txBox="1"/>
          <p:nvPr/>
        </p:nvSpPr>
        <p:spPr>
          <a:xfrm>
            <a:off x="1187624" y="1988840"/>
            <a:ext cx="6768752" cy="34265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lnSpc>
                <a:spcPts val="2000"/>
              </a:lnSpc>
            </a:pPr>
            <a:endParaRPr lang="fr-FR" sz="1750" spc="-25" dirty="0" smtClean="0">
              <a:solidFill>
                <a:srgbClr val="000000"/>
              </a:solidFill>
              <a:latin typeface="Arial" panose="02020603050405020304" pitchFamily="2"/>
            </a:endParaRPr>
          </a:p>
          <a:p>
            <a:pPr>
              <a:buFont typeface="Arial" pitchFamily="34" charset="0"/>
              <a:buChar char="→"/>
            </a:pPr>
            <a:r>
              <a:rPr lang="fr-FR" spc="-25" dirty="0" smtClean="0">
                <a:solidFill>
                  <a:srgbClr val="000000"/>
                </a:solidFill>
                <a:latin typeface="Arial" panose="02020603050405020304" pitchFamily="2"/>
              </a:rPr>
              <a:t> Il existe des temps dédiés à l’orientation dès la 2</a:t>
            </a:r>
            <a:r>
              <a:rPr lang="fr-FR" spc="-30" baseline="30000" dirty="0" smtClean="0">
                <a:solidFill>
                  <a:srgbClr val="000000"/>
                </a:solidFill>
                <a:latin typeface="Arial" panose="02020603050405020304" pitchFamily="2"/>
              </a:rPr>
              <a:t>de</a:t>
            </a:r>
            <a:r>
              <a:rPr lang="fr-FR" sz="2000" spc="-25" dirty="0" smtClean="0">
                <a:solidFill>
                  <a:srgbClr val="000000"/>
                </a:solidFill>
                <a:latin typeface="Arial" panose="02020603050405020304" pitchFamily="2"/>
              </a:rPr>
              <a:t>. </a:t>
            </a:r>
          </a:p>
          <a:p>
            <a:endParaRPr lang="fr-FR" dirty="0" smtClean="0">
              <a:solidFill>
                <a:srgbClr val="000000"/>
              </a:solidFill>
              <a:latin typeface="Arial" panose="02020603050405020304" pitchFamily="2"/>
            </a:endParaRPr>
          </a:p>
          <a:p>
            <a:pPr>
              <a:buFont typeface="Arial" pitchFamily="34" charset="0"/>
              <a:buChar char="→"/>
            </a:pPr>
            <a:r>
              <a:rPr lang="fr-FR" dirty="0" smtClean="0">
                <a:solidFill>
                  <a:srgbClr val="000000"/>
                </a:solidFill>
                <a:latin typeface="Arial" panose="02020603050405020304" pitchFamily="2"/>
              </a:rPr>
              <a:t> La </a:t>
            </a:r>
            <a:r>
              <a:rPr lang="fr-FR" dirty="0">
                <a:solidFill>
                  <a:srgbClr val="000000"/>
                </a:solidFill>
                <a:latin typeface="Arial" panose="02020603050405020304" pitchFamily="2"/>
              </a:rPr>
              <a:t>suppression des séries dans la voie générale, la rénovation des séries dans la voie technologique, avec des enseignements communs, des enseignements de spécialité et la possibilité de choisir des enseignements optionnels</a:t>
            </a:r>
          </a:p>
          <a:p>
            <a:endParaRPr lang="fr-FR" dirty="0" smtClean="0">
              <a:solidFill>
                <a:srgbClr val="000000"/>
              </a:solidFill>
              <a:latin typeface="Arial" panose="02020603050405020304" pitchFamily="2"/>
            </a:endParaRPr>
          </a:p>
          <a:p>
            <a:pPr>
              <a:buFont typeface="Arial" pitchFamily="34" charset="0"/>
              <a:buChar char="→"/>
            </a:pPr>
            <a:r>
              <a:rPr lang="fr-FR" dirty="0" smtClean="0">
                <a:solidFill>
                  <a:srgbClr val="000000"/>
                </a:solidFill>
                <a:latin typeface="Arial" panose="02020603050405020304" pitchFamily="2"/>
              </a:rPr>
              <a:t> Les </a:t>
            </a:r>
            <a:r>
              <a:rPr lang="fr-FR" dirty="0">
                <a:solidFill>
                  <a:srgbClr val="000000"/>
                </a:solidFill>
                <a:latin typeface="Arial" panose="02020603050405020304" pitchFamily="2"/>
              </a:rPr>
              <a:t>lycéens choisissent des</a:t>
            </a:r>
            <a:r>
              <a:rPr lang="fr-FR" b="1" u="sng" dirty="0">
                <a:solidFill>
                  <a:srgbClr val="001F5F"/>
                </a:solidFill>
                <a:latin typeface="Arial" panose="02020603050405020304" pitchFamily="2"/>
              </a:rPr>
              <a:t> enseignements de spécialité </a:t>
            </a:r>
            <a:r>
              <a:rPr lang="fr-FR" dirty="0">
                <a:solidFill>
                  <a:srgbClr val="000000"/>
                </a:solidFill>
                <a:latin typeface="Arial" panose="02020603050405020304" pitchFamily="2"/>
              </a:rPr>
              <a:t>pour approfondir leurs connaissances et affiner leur projet dans leurs domaines de prédilection</a:t>
            </a:r>
            <a:r>
              <a:rPr lang="fr-FR" sz="1600" spc="0" dirty="0" smtClean="0">
                <a:solidFill>
                  <a:srgbClr val="000000"/>
                </a:solidFill>
                <a:latin typeface="Arial" panose="02020603050405020304" pitchFamily="2"/>
              </a:rPr>
              <a:t>.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588224" y="3897810"/>
            <a:ext cx="2374403" cy="2778470"/>
          </a:xfrm>
          <a:prstGeom prst="rect">
            <a:avLst/>
          </a:prstGeom>
          <a:noFill/>
          <a:ln w="9525">
            <a:noFill/>
            <a:miter lim="800000"/>
            <a:headEnd/>
            <a:tailEnd/>
          </a:ln>
        </p:spPr>
      </p:pic>
      <p:sp>
        <p:nvSpPr>
          <p:cNvPr id="3" name="ZoneTexte 2"/>
          <p:cNvSpPr txBox="1"/>
          <p:nvPr/>
        </p:nvSpPr>
        <p:spPr>
          <a:xfrm>
            <a:off x="107504" y="260648"/>
            <a:ext cx="885698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CALENDRIER DE L’ORIENTATION</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Diagramme 3"/>
          <p:cNvGraphicFramePr/>
          <p:nvPr/>
        </p:nvGraphicFramePr>
        <p:xfrm>
          <a:off x="395536" y="1397000"/>
          <a:ext cx="85689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p:cNvSpPr/>
          <p:nvPr/>
        </p:nvSpPr>
        <p:spPr>
          <a:xfrm>
            <a:off x="2771800" y="3356992"/>
            <a:ext cx="350648" cy="35064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Ellipse 5"/>
          <p:cNvSpPr/>
          <p:nvPr/>
        </p:nvSpPr>
        <p:spPr>
          <a:xfrm>
            <a:off x="5436096" y="2564904"/>
            <a:ext cx="422656" cy="42265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Ellipse 6"/>
          <p:cNvSpPr/>
          <p:nvPr/>
        </p:nvSpPr>
        <p:spPr>
          <a:xfrm>
            <a:off x="7092280" y="2276872"/>
            <a:ext cx="422656" cy="42265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ZoneTexte 7"/>
          <p:cNvSpPr txBox="1"/>
          <p:nvPr/>
        </p:nvSpPr>
        <p:spPr>
          <a:xfrm>
            <a:off x="3707904" y="3501008"/>
            <a:ext cx="3600400" cy="261610"/>
          </a:xfrm>
          <a:prstGeom prst="rect">
            <a:avLst/>
          </a:prstGeom>
          <a:noFill/>
        </p:spPr>
        <p:txBody>
          <a:bodyPr wrap="square" rtlCol="0">
            <a:spAutoFit/>
          </a:bodyPr>
          <a:lstStyle/>
          <a:p>
            <a:r>
              <a:rPr lang="fr-FR" sz="1100" b="1" u="sng" dirty="0" smtClean="0"/>
              <a:t>Avril </a:t>
            </a:r>
            <a:r>
              <a:rPr lang="fr-FR" sz="1100" b="1" dirty="0" smtClean="0"/>
              <a:t>: Dossiers passerelles vers 1</a:t>
            </a:r>
            <a:r>
              <a:rPr lang="fr-FR" sz="1100" b="1" baseline="30000" dirty="0" smtClean="0"/>
              <a:t>ère</a:t>
            </a:r>
            <a:r>
              <a:rPr lang="fr-FR" sz="1100" b="1" dirty="0" smtClean="0"/>
              <a:t> pro</a:t>
            </a:r>
            <a:endParaRPr lang="fr-FR" sz="1100" b="1" dirty="0"/>
          </a:p>
        </p:txBody>
      </p:sp>
      <p:sp>
        <p:nvSpPr>
          <p:cNvPr id="9" name="ZoneTexte 8"/>
          <p:cNvSpPr txBox="1"/>
          <p:nvPr/>
        </p:nvSpPr>
        <p:spPr>
          <a:xfrm>
            <a:off x="5292080" y="3140968"/>
            <a:ext cx="3168352" cy="261610"/>
          </a:xfrm>
          <a:prstGeom prst="rect">
            <a:avLst/>
          </a:prstGeom>
          <a:noFill/>
        </p:spPr>
        <p:txBody>
          <a:bodyPr wrap="square" rtlCol="0">
            <a:spAutoFit/>
          </a:bodyPr>
          <a:lstStyle/>
          <a:p>
            <a:r>
              <a:rPr lang="fr-FR" sz="1100" b="1" u="sng" dirty="0" smtClean="0"/>
              <a:t>Mai </a:t>
            </a:r>
            <a:r>
              <a:rPr lang="fr-FR" sz="1100" b="1" dirty="0" smtClean="0"/>
              <a:t>: voeux définitifs Educonnect de l’élève</a:t>
            </a:r>
            <a:endParaRPr lang="fr-FR" sz="1100" b="1" dirty="0"/>
          </a:p>
        </p:txBody>
      </p:sp>
      <p:sp>
        <p:nvSpPr>
          <p:cNvPr id="10" name="ZoneTexte 9"/>
          <p:cNvSpPr txBox="1"/>
          <p:nvPr/>
        </p:nvSpPr>
        <p:spPr>
          <a:xfrm>
            <a:off x="7487816" y="2060848"/>
            <a:ext cx="1656184" cy="1107996"/>
          </a:xfrm>
          <a:prstGeom prst="rect">
            <a:avLst/>
          </a:prstGeom>
          <a:noFill/>
        </p:spPr>
        <p:txBody>
          <a:bodyPr wrap="square" rtlCol="0">
            <a:spAutoFit/>
          </a:bodyPr>
          <a:lstStyle/>
          <a:p>
            <a:pPr lvl="0"/>
            <a:r>
              <a:rPr lang="fr-FR" sz="1100" b="1" u="sng" dirty="0" smtClean="0"/>
              <a:t>Juin </a:t>
            </a:r>
            <a:r>
              <a:rPr lang="fr-FR" sz="1100" b="1" dirty="0" smtClean="0"/>
              <a:t>: conseils de classe du 3</a:t>
            </a:r>
            <a:r>
              <a:rPr lang="fr-FR" sz="1100" b="1" baseline="30000" dirty="0" smtClean="0"/>
              <a:t>ème</a:t>
            </a:r>
            <a:r>
              <a:rPr lang="fr-FR" sz="1100" b="1" dirty="0" smtClean="0"/>
              <a:t> trimestre </a:t>
            </a:r>
            <a:r>
              <a:rPr lang="fr-FR" sz="1100" b="1" dirty="0" smtClean="0">
                <a:sym typeface="Symbol"/>
              </a:rPr>
              <a:t></a:t>
            </a:r>
            <a:endParaRPr lang="fr-FR" sz="1100" b="1" dirty="0" smtClean="0"/>
          </a:p>
          <a:p>
            <a:r>
              <a:rPr lang="fr-FR" sz="1100" b="1" dirty="0" smtClean="0"/>
              <a:t> Avis sur l’orientation avec possibilité d’appel si désaccord</a:t>
            </a:r>
            <a:endParaRPr lang="fr-FR" sz="1100" b="1" dirty="0"/>
          </a:p>
        </p:txBody>
      </p:sp>
      <p:sp>
        <p:nvSpPr>
          <p:cNvPr id="1028" name="AutoShape 4" descr="Après la 3ème | Collège Isabelle Autissier"/>
          <p:cNvSpPr>
            <a:spLocks noChangeAspect="1" noChangeArrowheads="1"/>
          </p:cNvSpPr>
          <p:nvPr/>
        </p:nvSpPr>
        <p:spPr bwMode="auto">
          <a:xfrm>
            <a:off x="155575" y="-503238"/>
            <a:ext cx="3429000" cy="10477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Après la 3ème | Collège Isabelle Autissier"/>
          <p:cNvPicPr>
            <a:picLocks noChangeAspect="1" noChangeArrowheads="1"/>
          </p:cNvPicPr>
          <p:nvPr/>
        </p:nvPicPr>
        <p:blipFill>
          <a:blip r:embed="rId8" cstate="print"/>
          <a:srcRect/>
          <a:stretch>
            <a:fillRect/>
          </a:stretch>
        </p:blipFill>
        <p:spPr bwMode="auto">
          <a:xfrm>
            <a:off x="179512" y="908720"/>
            <a:ext cx="4905375" cy="14859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092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buAutoNum type="arabicPeriod"/>
            </a:pPr>
            <a:r>
              <a:rPr lang="fr-FR" sz="3200" b="1" dirty="0">
                <a:solidFill>
                  <a:schemeClr val="bg1"/>
                </a:solidFill>
              </a:rPr>
              <a:t> </a:t>
            </a:r>
            <a:r>
              <a:rPr lang="fr-FR" sz="3200" b="1" dirty="0" smtClean="0">
                <a:solidFill>
                  <a:schemeClr val="bg1"/>
                </a:solidFill>
              </a:rPr>
              <a:t>Connexion au service en ligne Orientation</a:t>
            </a:r>
          </a:p>
          <a:p>
            <a:endParaRPr lang="fr-FR" sz="3200" b="1" dirty="0" smtClean="0">
              <a:solidFill>
                <a:schemeClr val="bg1"/>
              </a:solidFill>
            </a:endParaRPr>
          </a:p>
          <a:p>
            <a:r>
              <a:rPr lang="fr-FR" sz="2400" b="1" dirty="0" smtClean="0">
                <a:solidFill>
                  <a:schemeClr val="bg1"/>
                </a:solidFill>
              </a:rPr>
              <a:t>Compatible avec tous types de supports, tablettes,    smartphones, ordinateurs</a:t>
            </a:r>
          </a:p>
          <a:p>
            <a:endParaRPr lang="fr-FR" sz="2400" b="1" dirty="0" smtClean="0">
              <a:solidFill>
                <a:schemeClr val="bg1"/>
              </a:solidFill>
            </a:endParaRPr>
          </a:p>
          <a:p>
            <a:r>
              <a:rPr lang="fr-FR" sz="2400" b="1" dirty="0">
                <a:solidFill>
                  <a:schemeClr val="bg1"/>
                </a:solidFill>
              </a:rPr>
              <a:t>Accès avec l’adresse unique teleservices.education.gouv.fr</a:t>
            </a:r>
            <a:endParaRPr lang="fr-FR" sz="2400" b="1" dirty="0" smtClean="0">
              <a:solidFill>
                <a:schemeClr val="bg1"/>
              </a:solidFill>
            </a:endParaRPr>
          </a:p>
          <a:p>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2060"/>
                </a:solidFill>
              </a:rPr>
              <a:t> </a:t>
            </a:r>
          </a:p>
          <a:p>
            <a:pPr marL="0" indent="0">
              <a:buNone/>
            </a:pPr>
            <a:endParaRPr lang="fr-FR" sz="2000" dirty="0"/>
          </a:p>
        </p:txBody>
      </p:sp>
      <p:sp>
        <p:nvSpPr>
          <p:cNvPr id="8" name="Titre 8"/>
          <p:cNvSpPr>
            <a:spLocks noGrp="1"/>
          </p:cNvSpPr>
          <p:nvPr>
            <p:ph type="title"/>
          </p:nvPr>
        </p:nvSpPr>
        <p:spPr>
          <a:xfrm>
            <a:off x="683568" y="980728"/>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defTabSz="1219170"/>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pic>
        <p:nvPicPr>
          <p:cNvPr id="9" name="Image 8"/>
          <p:cNvPicPr>
            <a:picLocks noChangeAspect="1"/>
          </p:cNvPicPr>
          <p:nvPr/>
        </p:nvPicPr>
        <p:blipFill>
          <a:blip r:embed="rId2" cstate="print"/>
          <a:stretch>
            <a:fillRect/>
          </a:stretch>
        </p:blipFill>
        <p:spPr>
          <a:xfrm>
            <a:off x="1043608" y="1772816"/>
            <a:ext cx="6799515" cy="4248000"/>
          </a:xfrm>
          <a:prstGeom prst="rect">
            <a:avLst/>
          </a:prstGeom>
        </p:spPr>
      </p:pic>
    </p:spTree>
    <p:extLst>
      <p:ext uri="{BB962C8B-B14F-4D97-AF65-F5344CB8AC3E}">
        <p14:creationId xmlns="" xmlns:p14="http://schemas.microsoft.com/office/powerpoint/2010/main" val="439760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899592" y="940532"/>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pic>
        <p:nvPicPr>
          <p:cNvPr id="7" name="Image 6"/>
          <p:cNvPicPr>
            <a:picLocks noChangeAspect="1"/>
          </p:cNvPicPr>
          <p:nvPr/>
        </p:nvPicPr>
        <p:blipFill>
          <a:blip r:embed="rId2" cstate="print"/>
          <a:stretch>
            <a:fillRect/>
          </a:stretch>
        </p:blipFill>
        <p:spPr>
          <a:xfrm>
            <a:off x="395536" y="1412777"/>
            <a:ext cx="8086338" cy="4464495"/>
          </a:xfrm>
          <a:prstGeom prst="rect">
            <a:avLst/>
          </a:prstGeom>
        </p:spPr>
      </p:pic>
    </p:spTree>
    <p:extLst>
      <p:ext uri="{BB962C8B-B14F-4D97-AF65-F5344CB8AC3E}">
        <p14:creationId xmlns="" xmlns:p14="http://schemas.microsoft.com/office/powerpoint/2010/main" val="632260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t> </a:t>
            </a:r>
          </a:p>
          <a:p>
            <a:pPr marL="0" indent="0">
              <a:buNone/>
            </a:pPr>
            <a:endParaRPr lang="fr-FR" sz="2000" dirty="0"/>
          </a:p>
        </p:txBody>
      </p:sp>
      <p:sp>
        <p:nvSpPr>
          <p:cNvPr id="7" name="Rectangle 6"/>
          <p:cNvSpPr/>
          <p:nvPr/>
        </p:nvSpPr>
        <p:spPr>
          <a:xfrm>
            <a:off x="657006" y="83671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8" name="Image 7"/>
          <p:cNvPicPr>
            <a:picLocks noChangeAspect="1"/>
          </p:cNvPicPr>
          <p:nvPr/>
        </p:nvPicPr>
        <p:blipFill>
          <a:blip r:embed="rId2" cstate="print"/>
          <a:stretch>
            <a:fillRect/>
          </a:stretch>
        </p:blipFill>
        <p:spPr>
          <a:xfrm>
            <a:off x="899592" y="1700808"/>
            <a:ext cx="7822224" cy="4320000"/>
          </a:xfrm>
          <a:prstGeom prst="rect">
            <a:avLst/>
          </a:prstGeom>
        </p:spPr>
      </p:pic>
    </p:spTree>
    <p:extLst>
      <p:ext uri="{BB962C8B-B14F-4D97-AF65-F5344CB8AC3E}">
        <p14:creationId xmlns="" xmlns:p14="http://schemas.microsoft.com/office/powerpoint/2010/main" val="621403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1377200" y="1124744"/>
            <a:ext cx="7003287" cy="4968552"/>
          </a:xfrm>
          <a:prstGeom prst="rect">
            <a:avLst/>
          </a:prstGeom>
        </p:spPr>
      </p:pic>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intentions d’orientation</a:t>
            </a:r>
            <a:r>
              <a:rPr lang="fr-FR" sz="2000" dirty="0">
                <a:solidFill>
                  <a:srgbClr val="002060"/>
                </a:solidFill>
              </a:rPr>
              <a:t> </a:t>
            </a:r>
          </a:p>
          <a:p>
            <a:pPr marL="0" indent="0">
              <a:buNone/>
            </a:pPr>
            <a:endParaRPr lang="fr-FR" sz="2000" dirty="0"/>
          </a:p>
        </p:txBody>
      </p:sp>
      <p:sp>
        <p:nvSpPr>
          <p:cNvPr id="8" name="Rectangle 7"/>
          <p:cNvSpPr/>
          <p:nvPr/>
        </p:nvSpPr>
        <p:spPr>
          <a:xfrm>
            <a:off x="1331640" y="2924944"/>
            <a:ext cx="1512168"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spTree>
    <p:extLst>
      <p:ext uri="{BB962C8B-B14F-4D97-AF65-F5344CB8AC3E}">
        <p14:creationId xmlns="" xmlns:p14="http://schemas.microsoft.com/office/powerpoint/2010/main" val="2823248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intentions d’orientation</a:t>
            </a:r>
            <a:r>
              <a:rPr lang="fr-FR" sz="2000" dirty="0"/>
              <a:t> </a:t>
            </a:r>
          </a:p>
          <a:p>
            <a:pPr marL="0" indent="0">
              <a:buNone/>
            </a:pPr>
            <a:endParaRPr lang="fr-FR" sz="2000" dirty="0"/>
          </a:p>
        </p:txBody>
      </p:sp>
      <p:sp>
        <p:nvSpPr>
          <p:cNvPr id="10" name="Rectangle 9"/>
          <p:cNvSpPr/>
          <p:nvPr/>
        </p:nvSpPr>
        <p:spPr>
          <a:xfrm>
            <a:off x="207022" y="833848"/>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3" name="Image 2"/>
          <p:cNvPicPr>
            <a:picLocks noChangeAspect="1"/>
          </p:cNvPicPr>
          <p:nvPr/>
        </p:nvPicPr>
        <p:blipFill>
          <a:blip r:embed="rId2" cstate="print"/>
          <a:stretch>
            <a:fillRect/>
          </a:stretch>
        </p:blipFill>
        <p:spPr>
          <a:xfrm>
            <a:off x="179209" y="1988840"/>
            <a:ext cx="8867775" cy="4181475"/>
          </a:xfrm>
          <a:prstGeom prst="rect">
            <a:avLst/>
          </a:prstGeom>
        </p:spPr>
      </p:pic>
    </p:spTree>
    <p:extLst>
      <p:ext uri="{BB962C8B-B14F-4D97-AF65-F5344CB8AC3E}">
        <p14:creationId xmlns="" xmlns:p14="http://schemas.microsoft.com/office/powerpoint/2010/main" val="406109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483768" y="920380"/>
            <a:ext cx="5911945" cy="5256000"/>
          </a:xfrm>
          <a:prstGeom prst="rect">
            <a:avLst/>
          </a:prstGeom>
        </p:spPr>
      </p:pic>
      <p:sp>
        <p:nvSpPr>
          <p:cNvPr id="6" name="Titre 6"/>
          <p:cNvSpPr txBox="1">
            <a:spLocks/>
          </p:cNvSpPr>
          <p:nvPr/>
        </p:nvSpPr>
        <p:spPr bwMode="gray">
          <a:xfrm>
            <a:off x="1449160" y="260648"/>
            <a:ext cx="7142006" cy="50405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intentions d’orientation</a:t>
            </a:r>
            <a:r>
              <a:rPr lang="fr-FR" sz="2000" dirty="0">
                <a:solidFill>
                  <a:srgbClr val="005696"/>
                </a:solidFill>
              </a:rPr>
              <a:t> </a:t>
            </a:r>
          </a:p>
          <a:p>
            <a:pPr marL="0" indent="0">
              <a:buNone/>
            </a:pPr>
            <a:endParaRPr lang="fr-FR" sz="2000" dirty="0"/>
          </a:p>
        </p:txBody>
      </p:sp>
      <p:sp>
        <p:nvSpPr>
          <p:cNvPr id="10" name="Rectangle 9"/>
          <p:cNvSpPr/>
          <p:nvPr/>
        </p:nvSpPr>
        <p:spPr>
          <a:xfrm>
            <a:off x="107504" y="2492896"/>
            <a:ext cx="222160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intentions d’orientation saisies </a:t>
            </a:r>
            <a:r>
              <a:rPr lang="fr-FR" sz="1600" b="1" dirty="0" smtClean="0">
                <a:solidFill>
                  <a:srgbClr val="002060"/>
                </a:solidFill>
              </a:rPr>
              <a:t>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spTree>
    <p:extLst>
      <p:ext uri="{BB962C8B-B14F-4D97-AF65-F5344CB8AC3E}">
        <p14:creationId xmlns="" xmlns:p14="http://schemas.microsoft.com/office/powerpoint/2010/main" val="2432242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solidFill>
                <a:srgbClr val="005696"/>
              </a:solidFill>
            </a:endParaRPr>
          </a:p>
          <a:p>
            <a:pPr marL="0" indent="0">
              <a:buNone/>
            </a:pPr>
            <a:r>
              <a:rPr lang="fr-FR" sz="2000" dirty="0" smtClean="0">
                <a:solidFill>
                  <a:srgbClr val="005696"/>
                </a:solidFill>
              </a:rPr>
              <a:t>Consultation et accusé de réception de l’avis provisoire du conseil de classe</a:t>
            </a:r>
            <a:r>
              <a:rPr lang="fr-FR" sz="2000" dirty="0">
                <a:solidFill>
                  <a:srgbClr val="005696"/>
                </a:solidFill>
              </a:rPr>
              <a:t> </a:t>
            </a:r>
          </a:p>
          <a:p>
            <a:pPr marL="0" indent="0">
              <a:buNone/>
            </a:pPr>
            <a:endParaRPr lang="fr-FR" sz="2000" dirty="0"/>
          </a:p>
        </p:txBody>
      </p:sp>
      <p:sp>
        <p:nvSpPr>
          <p:cNvPr id="9" name="Rectangle 8"/>
          <p:cNvSpPr/>
          <p:nvPr/>
        </p:nvSpPr>
        <p:spPr>
          <a:xfrm>
            <a:off x="251520" y="908720"/>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L’accusé de réception des avis du conseil de classe pourra être effectué indifféremment par l’un ou l’autre des représentants légaux</a:t>
            </a:r>
            <a:r>
              <a:rPr lang="fr-FR" sz="1600" dirty="0">
                <a:solidFill>
                  <a:srgbClr val="002060"/>
                </a:solidFill>
              </a:rPr>
              <a:t>.</a:t>
            </a:r>
          </a:p>
        </p:txBody>
      </p:sp>
      <p:pic>
        <p:nvPicPr>
          <p:cNvPr id="2" name="Image 1"/>
          <p:cNvPicPr>
            <a:picLocks noChangeAspect="1"/>
          </p:cNvPicPr>
          <p:nvPr/>
        </p:nvPicPr>
        <p:blipFill>
          <a:blip r:embed="rId2" cstate="print"/>
          <a:stretch>
            <a:fillRect/>
          </a:stretch>
        </p:blipFill>
        <p:spPr>
          <a:xfrm>
            <a:off x="107504" y="2132856"/>
            <a:ext cx="8772525" cy="3695700"/>
          </a:xfrm>
          <a:prstGeom prst="rect">
            <a:avLst/>
          </a:prstGeom>
        </p:spPr>
      </p:pic>
    </p:spTree>
    <p:extLst>
      <p:ext uri="{BB962C8B-B14F-4D97-AF65-F5344CB8AC3E}">
        <p14:creationId xmlns="" xmlns:p14="http://schemas.microsoft.com/office/powerpoint/2010/main" val="2484050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20891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ACTIONS ET TEMPS FORT D DE L’ORIENTATION</a:t>
            </a:r>
            <a:endPar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oneTexte 2"/>
          <p:cNvSpPr txBox="1"/>
          <p:nvPr/>
        </p:nvSpPr>
        <p:spPr>
          <a:xfrm>
            <a:off x="467544" y="836712"/>
            <a:ext cx="8208912" cy="5262979"/>
          </a:xfrm>
          <a:prstGeom prst="rect">
            <a:avLst/>
          </a:prstGeom>
          <a:noFill/>
        </p:spPr>
        <p:txBody>
          <a:bodyPr wrap="square" rtlCol="0">
            <a:spAutoFit/>
          </a:bodyPr>
          <a:lstStyle/>
          <a:p>
            <a:endParaRPr lang="fr-FR" b="1" u="sng" dirty="0" smtClean="0"/>
          </a:p>
          <a:p>
            <a:r>
              <a:rPr lang="fr-FR" b="1" u="sng" dirty="0" smtClean="0"/>
              <a:t>2</a:t>
            </a:r>
            <a:r>
              <a:rPr lang="fr-FR" b="1" u="sng" baseline="30000" dirty="0" smtClean="0"/>
              <a:t>ème</a:t>
            </a:r>
            <a:r>
              <a:rPr lang="fr-FR" b="1" u="sng" dirty="0" smtClean="0"/>
              <a:t> trimestre </a:t>
            </a:r>
            <a:r>
              <a:rPr lang="fr-FR" dirty="0" smtClean="0"/>
              <a:t>: je conforte mon projet d’orientation en fonction de mes goûts, ma motivation et mes résultats scolaires. Je m’informe sur les bacs généraux et technologiques.</a:t>
            </a:r>
          </a:p>
          <a:p>
            <a:endParaRPr lang="fr-FR" sz="1100" dirty="0" smtClean="0"/>
          </a:p>
          <a:p>
            <a:pPr>
              <a:buFont typeface="Wingdings" pitchFamily="2" charset="2"/>
              <a:buChar char="q"/>
            </a:pPr>
            <a:r>
              <a:rPr lang="fr-FR" dirty="0" smtClean="0"/>
              <a:t> Accompagnement personnalisé et présentation des enseignements de spécialité de 1</a:t>
            </a:r>
            <a:r>
              <a:rPr lang="fr-FR" baseline="30000" dirty="0" smtClean="0"/>
              <a:t>ère</a:t>
            </a:r>
            <a:r>
              <a:rPr lang="fr-FR" dirty="0" smtClean="0"/>
              <a:t> générale et de 1</a:t>
            </a:r>
            <a:r>
              <a:rPr lang="fr-FR" baseline="30000" dirty="0" smtClean="0"/>
              <a:t>ère</a:t>
            </a:r>
            <a:r>
              <a:rPr lang="fr-FR" dirty="0" smtClean="0"/>
              <a:t> technologique.</a:t>
            </a:r>
          </a:p>
          <a:p>
            <a:endParaRPr lang="fr-FR" sz="1100" dirty="0" smtClean="0"/>
          </a:p>
          <a:p>
            <a:pPr>
              <a:buFont typeface="Wingdings" pitchFamily="2" charset="2"/>
              <a:buChar char="q"/>
            </a:pPr>
            <a:r>
              <a:rPr lang="fr-FR" dirty="0" smtClean="0"/>
              <a:t> Des séances dédiées à l’orientation : </a:t>
            </a:r>
          </a:p>
          <a:p>
            <a:endParaRPr lang="fr-FR" sz="1100" dirty="0" smtClean="0"/>
          </a:p>
          <a:p>
            <a:pPr lvl="1">
              <a:buFont typeface="Arial" pitchFamily="34" charset="0"/>
              <a:buChar char="•"/>
            </a:pPr>
            <a:r>
              <a:rPr lang="fr-FR" dirty="0" smtClean="0"/>
              <a:t>rendez-vous individuels avec un de nos Psy En au lycée pour les élèves en recherche de projets, </a:t>
            </a:r>
          </a:p>
          <a:p>
            <a:pPr lvl="1">
              <a:buFont typeface="Arial" pitchFamily="34" charset="0"/>
              <a:buChar char="•"/>
            </a:pPr>
            <a:r>
              <a:rPr lang="fr-FR" dirty="0" smtClean="0"/>
              <a:t>Forums des métiers, salons ....,</a:t>
            </a:r>
          </a:p>
          <a:p>
            <a:endParaRPr lang="fr-FR" sz="1100" dirty="0" smtClean="0"/>
          </a:p>
          <a:p>
            <a:pPr>
              <a:buFont typeface="Wingdings" pitchFamily="2" charset="2"/>
              <a:buChar char="q"/>
            </a:pPr>
            <a:r>
              <a:rPr lang="fr-FR" dirty="0" smtClean="0"/>
              <a:t> Réalisation de mini-stages de découverte professionnelle.</a:t>
            </a:r>
          </a:p>
          <a:p>
            <a:endParaRPr lang="fr-FR" sz="1100" dirty="0" smtClean="0"/>
          </a:p>
          <a:p>
            <a:pPr>
              <a:buFont typeface="Wingdings" pitchFamily="2" charset="2"/>
              <a:buChar char="q"/>
            </a:pPr>
            <a:r>
              <a:rPr lang="fr-FR" dirty="0" smtClean="0"/>
              <a:t> Tables rondes pour certain(e)s élèves avant et après les conseils de classe du 1</a:t>
            </a:r>
            <a:r>
              <a:rPr lang="fr-FR" baseline="30000" dirty="0" smtClean="0"/>
              <a:t>er</a:t>
            </a:r>
            <a:r>
              <a:rPr lang="fr-FR" dirty="0" smtClean="0"/>
              <a:t> trimestre</a:t>
            </a:r>
          </a:p>
          <a:p>
            <a:endParaRPr lang="fr-FR" sz="1100" dirty="0" smtClean="0"/>
          </a:p>
          <a:p>
            <a:pPr>
              <a:buFont typeface="Wingdings" pitchFamily="2" charset="2"/>
              <a:buChar char="q"/>
            </a:pPr>
            <a:r>
              <a:rPr lang="fr-FR" dirty="0" smtClean="0"/>
              <a:t> Portes ouvertes des lycées, lycées professionnels et CFA.</a:t>
            </a:r>
          </a:p>
          <a:p>
            <a:pPr>
              <a:buFont typeface="Wingdings" pitchFamily="2" charset="2"/>
              <a:buChar char="q"/>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924944"/>
            <a:ext cx="8229600" cy="2811768"/>
          </a:xfrm>
        </p:spPr>
        <p:style>
          <a:lnRef idx="1">
            <a:schemeClr val="accent1"/>
          </a:lnRef>
          <a:fillRef idx="2">
            <a:schemeClr val="accent1"/>
          </a:fillRef>
          <a:effectRef idx="1">
            <a:schemeClr val="accent1"/>
          </a:effectRef>
          <a:fontRef idx="minor">
            <a:schemeClr val="dk1"/>
          </a:fontRef>
        </p:style>
        <p:txBody>
          <a:bodyPr/>
          <a:lstStyle/>
          <a:p>
            <a:r>
              <a:rPr lang="fr-FR" sz="2800" spc="-15" dirty="0" smtClean="0">
                <a:solidFill>
                  <a:srgbClr val="004773"/>
                </a:solidFill>
                <a:latin typeface="Times New Roman" panose="02020603050405020304" pitchFamily="1"/>
              </a:rPr>
              <a:t>En </a:t>
            </a:r>
            <a:r>
              <a:rPr lang="fr-FR" sz="2800" b="1" spc="-15" dirty="0" smtClean="0">
                <a:solidFill>
                  <a:srgbClr val="004773"/>
                </a:solidFill>
                <a:latin typeface="Times New Roman" panose="02020603050405020304" pitchFamily="1"/>
              </a:rPr>
              <a:t>seconde GT </a:t>
            </a:r>
            <a:r>
              <a:rPr lang="fr-FR" sz="2800" spc="-15" dirty="0" smtClean="0">
                <a:solidFill>
                  <a:srgbClr val="004773"/>
                </a:solidFill>
                <a:latin typeface="Times New Roman" panose="02020603050405020304" pitchFamily="1"/>
              </a:rPr>
              <a:t>: tronc commun + accompagnement personnalisé (AP) </a:t>
            </a:r>
          </a:p>
          <a:p>
            <a:r>
              <a:rPr lang="fr-FR" sz="2800" spc="55" dirty="0" smtClean="0">
                <a:solidFill>
                  <a:srgbClr val="004773"/>
                </a:solidFill>
                <a:latin typeface="Times New Roman" panose="02020603050405020304" pitchFamily="1"/>
              </a:rPr>
              <a:t>En </a:t>
            </a:r>
            <a:r>
              <a:rPr lang="fr-FR" sz="2800" b="1" spc="55" dirty="0" smtClean="0">
                <a:solidFill>
                  <a:srgbClr val="004773"/>
                </a:solidFill>
                <a:latin typeface="Times New Roman" panose="02020603050405020304" pitchFamily="1"/>
              </a:rPr>
              <a:t>première </a:t>
            </a:r>
            <a:r>
              <a:rPr lang="fr-FR" sz="2800" spc="55" dirty="0" smtClean="0">
                <a:solidFill>
                  <a:srgbClr val="004773"/>
                </a:solidFill>
                <a:latin typeface="Times New Roman" panose="02020603050405020304" pitchFamily="1"/>
              </a:rPr>
              <a:t>: tronc commun + 3 spécialités + AP (+ options) </a:t>
            </a:r>
          </a:p>
          <a:p>
            <a:r>
              <a:rPr lang="fr-FR" sz="2800" spc="45" dirty="0" smtClean="0">
                <a:solidFill>
                  <a:srgbClr val="004773"/>
                </a:solidFill>
                <a:latin typeface="Times New Roman" panose="02020603050405020304" pitchFamily="1"/>
              </a:rPr>
              <a:t>En </a:t>
            </a:r>
            <a:r>
              <a:rPr lang="fr-FR" sz="2800" b="1" spc="45" dirty="0" smtClean="0">
                <a:solidFill>
                  <a:srgbClr val="004773"/>
                </a:solidFill>
                <a:latin typeface="Times New Roman" panose="02020603050405020304" pitchFamily="1"/>
              </a:rPr>
              <a:t>terminale </a:t>
            </a:r>
            <a:r>
              <a:rPr lang="fr-FR" sz="2800" spc="45" dirty="0" smtClean="0">
                <a:solidFill>
                  <a:srgbClr val="004773"/>
                </a:solidFill>
                <a:latin typeface="Times New Roman" panose="02020603050405020304" pitchFamily="1"/>
              </a:rPr>
              <a:t>: tronc commun + 2 spécialités + AP (+ options) </a:t>
            </a:r>
          </a:p>
          <a:p>
            <a:endParaRPr lang="fr-FR" dirty="0"/>
          </a:p>
        </p:txBody>
      </p:sp>
      <p:sp>
        <p:nvSpPr>
          <p:cNvPr id="3" name="Titre 2"/>
          <p:cNvSpPr>
            <a:spLocks noGrp="1"/>
          </p:cNvSpPr>
          <p:nvPr>
            <p:ph type="title"/>
          </p:nvPr>
        </p:nvSpPr>
        <p:spPr>
          <a:xfrm>
            <a:off x="395536" y="548680"/>
            <a:ext cx="8229600" cy="850106"/>
          </a:xfrm>
        </p:spPr>
        <p:txBody>
          <a:bodyPr/>
          <a:lstStyle/>
          <a:p>
            <a:pPr algn="ctr"/>
            <a:r>
              <a:rPr lang="fr-F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NOUVEAU LYCEE</a:t>
            </a:r>
            <a:endParaRPr lang="fr-FR" dirty="0"/>
          </a:p>
        </p:txBody>
      </p:sp>
      <p:sp>
        <p:nvSpPr>
          <p:cNvPr id="4" name="ZoneTexte 3"/>
          <p:cNvSpPr txBox="1"/>
          <p:nvPr/>
        </p:nvSpPr>
        <p:spPr>
          <a:xfrm>
            <a:off x="1043608" y="1484784"/>
            <a:ext cx="6984776" cy="1077218"/>
          </a:xfrm>
          <a:prstGeom prst="rect">
            <a:avLst/>
          </a:prstGeom>
          <a:noFill/>
          <a:ln>
            <a:solidFill>
              <a:schemeClr val="accent6">
                <a:lumMod val="75000"/>
              </a:schemeClr>
            </a:solidFill>
          </a:ln>
          <a:effectLst>
            <a:glow rad="63500">
              <a:schemeClr val="accent1">
                <a:satMod val="175000"/>
                <a:alpha val="40000"/>
              </a:schemeClr>
            </a:glow>
          </a:effectLst>
        </p:spPr>
        <p:txBody>
          <a:bodyPr wrap="square" rtlCol="0">
            <a:spAutoFit/>
          </a:bodyPr>
          <a:lstStyle/>
          <a:p>
            <a:pPr algn="ctr"/>
            <a:r>
              <a:rPr lang="fr-FR" sz="3200" dirty="0" smtClean="0"/>
              <a:t>La scolarité au lycée général et technologique</a:t>
            </a:r>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1196752"/>
            <a:ext cx="7772400" cy="3672408"/>
          </a:xfrm>
        </p:spPr>
        <p:txBody>
          <a:bodyPr>
            <a:normAutofit fontScale="92500" lnSpcReduction="10000"/>
          </a:bodyPr>
          <a:lstStyle/>
          <a:p>
            <a:pPr algn="ctr"/>
            <a:r>
              <a:rPr lang="fr-FR" sz="2000" u="sng" dirty="0" smtClean="0"/>
              <a:t>Journées PORTES OUVERTES</a:t>
            </a:r>
          </a:p>
          <a:p>
            <a:pPr algn="l"/>
            <a:endParaRPr lang="fr-FR" sz="1000" dirty="0" smtClean="0"/>
          </a:p>
          <a:p>
            <a:pPr algn="l"/>
            <a:r>
              <a:rPr lang="fr-FR" sz="1900" b="1" u="sng" dirty="0" smtClean="0">
                <a:solidFill>
                  <a:schemeClr val="tx1"/>
                </a:solidFill>
              </a:rPr>
              <a:t>Lycée Louis Lachenal </a:t>
            </a:r>
            <a:r>
              <a:rPr lang="fr-FR" sz="1600" b="1" dirty="0" smtClean="0"/>
              <a:t>		</a:t>
            </a:r>
            <a:r>
              <a:rPr lang="fr-FR" sz="1900" b="1" u="sng" dirty="0" smtClean="0">
                <a:solidFill>
                  <a:schemeClr val="tx1"/>
                </a:solidFill>
              </a:rPr>
              <a:t>25 février 2023 de 8h30 à 12h30</a:t>
            </a:r>
          </a:p>
          <a:p>
            <a:pPr algn="l"/>
            <a:r>
              <a:rPr lang="fr-FR" sz="1600" dirty="0" smtClean="0"/>
              <a:t>Lycée Charles Baudelaire		4 mars 2023 de 8h30 à 12h</a:t>
            </a:r>
          </a:p>
          <a:p>
            <a:pPr algn="l"/>
            <a:r>
              <a:rPr lang="fr-FR" sz="1600" dirty="0" smtClean="0"/>
              <a:t>Lycée Gabriel Fauré			4 mars 2023 de 9h à 12h</a:t>
            </a:r>
          </a:p>
          <a:p>
            <a:pPr algn="l"/>
            <a:r>
              <a:rPr lang="fr-FR" sz="1600" dirty="0" smtClean="0"/>
              <a:t>Lycée Tom Morel			4 mars 2023 de 8h30 à 12h</a:t>
            </a:r>
          </a:p>
          <a:p>
            <a:pPr algn="l"/>
            <a:r>
              <a:rPr lang="fr-FR" sz="1600" dirty="0" smtClean="0"/>
              <a:t>Lycée Portes des Alpes		18 mars 2023 de 8h30 à 12h</a:t>
            </a:r>
          </a:p>
          <a:p>
            <a:pPr algn="l"/>
            <a:r>
              <a:rPr lang="fr-FR" sz="1600" dirty="0" smtClean="0"/>
              <a:t>Lycée Germain Sommeiller		25 mars 2023 de 8h30 à 12h30</a:t>
            </a:r>
          </a:p>
          <a:p>
            <a:pPr algn="l"/>
            <a:r>
              <a:rPr lang="fr-FR" sz="1600" dirty="0" smtClean="0"/>
              <a:t>IUT d’Annecy			14 janvier 2023 de 9h à 15h</a:t>
            </a:r>
          </a:p>
          <a:p>
            <a:pPr algn="l"/>
            <a:r>
              <a:rPr lang="fr-FR" sz="1600" dirty="0" smtClean="0"/>
              <a:t>IUT de Chambery			14 janvier 2023 de 9h à 15h</a:t>
            </a:r>
          </a:p>
          <a:p>
            <a:pPr algn="l"/>
            <a:endParaRPr lang="fr-FR" sz="1600" dirty="0" smtClean="0"/>
          </a:p>
          <a:p>
            <a:pPr algn="ctr"/>
            <a:r>
              <a:rPr lang="fr-FR" sz="1600" dirty="0" smtClean="0"/>
              <a:t>FORMA 2023, 31</a:t>
            </a:r>
            <a:r>
              <a:rPr lang="fr-FR" sz="1600" baseline="30000" dirty="0" smtClean="0"/>
              <a:t>ème</a:t>
            </a:r>
            <a:r>
              <a:rPr lang="fr-FR" sz="1600" dirty="0" smtClean="0"/>
              <a:t> édition du Forum des metiers d’avenir</a:t>
            </a:r>
          </a:p>
          <a:p>
            <a:pPr algn="ctr"/>
            <a:r>
              <a:rPr lang="fr-FR" sz="1600" dirty="0" smtClean="0"/>
              <a:t>Jeudi 2 mars 2023 à l’espace rencontre d’Annecy-le-Vieux</a:t>
            </a:r>
          </a:p>
        </p:txBody>
      </p:sp>
      <p:sp>
        <p:nvSpPr>
          <p:cNvPr id="4" name="Titre 3"/>
          <p:cNvSpPr txBox="1">
            <a:spLocks noGrp="1"/>
          </p:cNvSpPr>
          <p:nvPr>
            <p:ph type="ctrTitle"/>
          </p:nvPr>
        </p:nvSpPr>
        <p:spPr>
          <a:xfrm>
            <a:off x="683568" y="476672"/>
            <a:ext cx="7772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fr-FR"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Symbol"/>
              </a:rPr>
              <a:t> </a:t>
            </a:r>
            <a:r>
              <a:rPr lang="fr-FR"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DATES A RETENIR </a:t>
            </a:r>
            <a:r>
              <a:rPr lang="fr-FR"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Symbol"/>
              </a:rPr>
              <a:t></a:t>
            </a:r>
            <a:endPar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20891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RESSOURCES EN LIGNE</a:t>
            </a:r>
            <a:endPar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oneTexte 2"/>
          <p:cNvSpPr txBox="1"/>
          <p:nvPr/>
        </p:nvSpPr>
        <p:spPr>
          <a:xfrm>
            <a:off x="467544" y="1124744"/>
            <a:ext cx="8280920" cy="4801314"/>
          </a:xfrm>
          <a:prstGeom prst="rect">
            <a:avLst/>
          </a:prstGeom>
          <a:noFill/>
        </p:spPr>
        <p:txBody>
          <a:bodyPr wrap="square" rtlCol="0">
            <a:spAutoFit/>
          </a:bodyPr>
          <a:lstStyle/>
          <a:p>
            <a:pPr>
              <a:buFont typeface="Wingdings" pitchFamily="2" charset="2"/>
              <a:buChar char="q"/>
            </a:pPr>
            <a:r>
              <a:rPr lang="fr-FR" dirty="0" smtClean="0"/>
              <a:t> Incontournable </a:t>
            </a:r>
          </a:p>
          <a:p>
            <a:r>
              <a:rPr lang="fr-FR" dirty="0" smtClean="0">
                <a:hlinkClick r:id="rId2"/>
              </a:rPr>
              <a:t>http://www.parcoursup.fr</a:t>
            </a:r>
            <a:endParaRPr lang="fr-FR" dirty="0" smtClean="0"/>
          </a:p>
          <a:p>
            <a:endParaRPr lang="fr-FR" dirty="0" smtClean="0"/>
          </a:p>
          <a:p>
            <a:pPr>
              <a:buFont typeface="Wingdings" pitchFamily="2" charset="2"/>
              <a:buChar char="q"/>
            </a:pPr>
            <a:r>
              <a:rPr lang="fr-FR" dirty="0" smtClean="0"/>
              <a:t> Découvrir une voie de formation, un métier</a:t>
            </a:r>
          </a:p>
          <a:p>
            <a:r>
              <a:rPr lang="fr-FR" dirty="0" smtClean="0">
                <a:hlinkClick r:id="rId3"/>
              </a:rPr>
              <a:t>http://www.mooc-orientation.fr</a:t>
            </a:r>
            <a:endParaRPr lang="fr-FR" dirty="0" smtClean="0"/>
          </a:p>
          <a:p>
            <a:endParaRPr lang="fr-FR" dirty="0" smtClean="0"/>
          </a:p>
          <a:p>
            <a:pPr>
              <a:buFont typeface="Wingdings" pitchFamily="2" charset="2"/>
              <a:buChar char="q"/>
            </a:pPr>
            <a:r>
              <a:rPr lang="fr-FR" dirty="0" smtClean="0"/>
              <a:t> Des tests pour choisir mes enseignements de spécialité</a:t>
            </a:r>
          </a:p>
          <a:p>
            <a:r>
              <a:rPr lang="fr-FR" dirty="0" smtClean="0">
                <a:hlinkClick r:id="rId4"/>
              </a:rPr>
              <a:t>http://www.horizons21.fr</a:t>
            </a:r>
            <a:endParaRPr lang="fr-FR" dirty="0" smtClean="0"/>
          </a:p>
          <a:p>
            <a:endParaRPr lang="fr-FR" dirty="0" smtClean="0"/>
          </a:p>
          <a:p>
            <a:pPr>
              <a:buFont typeface="Wingdings" pitchFamily="2" charset="2"/>
              <a:buChar char="q"/>
            </a:pPr>
            <a:r>
              <a:rPr lang="fr-FR" dirty="0" smtClean="0"/>
              <a:t> Des aides en 5 étapes pour construire mes avenir au lycée</a:t>
            </a:r>
          </a:p>
          <a:p>
            <a:r>
              <a:rPr lang="fr-FR" dirty="0" smtClean="0">
                <a:hlinkClick r:id="rId5"/>
              </a:rPr>
              <a:t>http://www.secondes-premieres2022-2023.fr/</a:t>
            </a:r>
            <a:endParaRPr lang="fr-FR" dirty="0" smtClean="0"/>
          </a:p>
          <a:p>
            <a:endParaRPr lang="fr-FR" dirty="0" smtClean="0"/>
          </a:p>
          <a:p>
            <a:pPr>
              <a:buFont typeface="Wingdings" pitchFamily="2" charset="2"/>
              <a:buChar char="q"/>
            </a:pPr>
            <a:r>
              <a:rPr lang="fr-FR" dirty="0" smtClean="0"/>
              <a:t>Quel métier pour moi ?</a:t>
            </a:r>
          </a:p>
          <a:p>
            <a:r>
              <a:rPr lang="fr-FR" dirty="0" smtClean="0">
                <a:hlinkClick r:id="rId6"/>
              </a:rPr>
              <a:t>http://www.parcoursmetiers.tv</a:t>
            </a:r>
            <a:endParaRPr lang="fr-FR" dirty="0" smtClean="0"/>
          </a:p>
          <a:p>
            <a:endParaRPr lang="fr-FR" dirty="0" smtClean="0"/>
          </a:p>
          <a:p>
            <a:pPr>
              <a:buFont typeface="Wingdings" pitchFamily="2" charset="2"/>
              <a:buChar char="q"/>
            </a:pPr>
            <a:r>
              <a:rPr lang="fr-FR" dirty="0" smtClean="0"/>
              <a:t> Et bien sûr</a:t>
            </a:r>
          </a:p>
          <a:p>
            <a:r>
              <a:rPr lang="fr-FR" dirty="0" smtClean="0">
                <a:hlinkClick r:id="rId7"/>
              </a:rPr>
              <a:t>http://www.onisep.fr</a:t>
            </a:r>
            <a:endParaRPr lang="fr-F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20891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PERSONNES ET LIEUX RESSOURCES</a:t>
            </a:r>
            <a:endPar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ZoneTexte 5"/>
          <p:cNvSpPr txBox="1"/>
          <p:nvPr/>
        </p:nvSpPr>
        <p:spPr>
          <a:xfrm>
            <a:off x="539552" y="1124744"/>
            <a:ext cx="2880320" cy="42165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 lycée</a:t>
            </a:r>
          </a:p>
          <a:p>
            <a:pPr algn="ctr"/>
            <a:endParaRPr lang="fr-FR" b="1" i="1" u="sng" dirty="0" smtClean="0"/>
          </a:p>
          <a:p>
            <a:pPr>
              <a:buFont typeface="Wingdings" pitchFamily="2" charset="2"/>
              <a:buChar char="§"/>
            </a:pPr>
            <a:r>
              <a:rPr lang="fr-FR" sz="1400" dirty="0" smtClean="0"/>
              <a:t>Son/sa professeur(e) principale(e)</a:t>
            </a:r>
          </a:p>
          <a:p>
            <a:pPr>
              <a:buFont typeface="Wingdings" pitchFamily="2" charset="2"/>
              <a:buChar char="§"/>
            </a:pPr>
            <a:r>
              <a:rPr lang="fr-FR" sz="1400" dirty="0" smtClean="0"/>
              <a:t> M MEGE, Proviseur,</a:t>
            </a:r>
          </a:p>
          <a:p>
            <a:pPr>
              <a:buFont typeface="Wingdings" pitchFamily="2" charset="2"/>
              <a:buChar char="§"/>
            </a:pPr>
            <a:r>
              <a:rPr lang="fr-FR" sz="1400" dirty="0" smtClean="0"/>
              <a:t> M PERRON, CPE</a:t>
            </a:r>
          </a:p>
          <a:p>
            <a:pPr>
              <a:buFont typeface="Wingdings" pitchFamily="2" charset="2"/>
              <a:buChar char="§"/>
            </a:pPr>
            <a:r>
              <a:rPr lang="fr-FR" sz="1400" dirty="0" smtClean="0"/>
              <a:t> Avec les psychologues de l’EN en charge de l’orientation</a:t>
            </a:r>
          </a:p>
          <a:p>
            <a:r>
              <a:rPr lang="fr-FR" sz="1400" dirty="0" smtClean="0"/>
              <a:t>(prise de rendrez-vous au secrétariat du Proviseur)</a:t>
            </a:r>
          </a:p>
          <a:p>
            <a:r>
              <a:rPr lang="fr-FR" sz="1400" dirty="0" smtClean="0"/>
              <a:t>Mme VICENTE : 2</a:t>
            </a:r>
            <a:r>
              <a:rPr lang="fr-FR" sz="1400" baseline="30000" dirty="0" smtClean="0"/>
              <a:t>NDE</a:t>
            </a:r>
            <a:r>
              <a:rPr lang="fr-FR" sz="1400" dirty="0" smtClean="0"/>
              <a:t>03 à 09</a:t>
            </a:r>
          </a:p>
          <a:p>
            <a:r>
              <a:rPr lang="fr-FR" sz="1400" dirty="0" smtClean="0"/>
              <a:t>M TISSOT </a:t>
            </a:r>
            <a:r>
              <a:rPr lang="fr-FR" sz="1400" smtClean="0"/>
              <a:t>: 2</a:t>
            </a:r>
            <a:r>
              <a:rPr lang="fr-FR" sz="1400" baseline="30000" smtClean="0"/>
              <a:t>nde</a:t>
            </a:r>
            <a:r>
              <a:rPr lang="fr-FR" sz="1400" smtClean="0"/>
              <a:t>10 </a:t>
            </a:r>
            <a:r>
              <a:rPr lang="fr-FR" sz="1400" dirty="0" smtClean="0"/>
              <a:t>à 16</a:t>
            </a:r>
          </a:p>
          <a:p>
            <a:endParaRPr lang="fr-FR" sz="1400" dirty="0" smtClean="0"/>
          </a:p>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Hors lycée</a:t>
            </a:r>
          </a:p>
          <a:p>
            <a:pPr algn="ctr"/>
            <a:endParaRPr lang="fr-FR" b="1" i="1" u="sng" dirty="0" smtClean="0"/>
          </a:p>
          <a:p>
            <a:r>
              <a:rPr lang="fr-FR" sz="1400" dirty="0" smtClean="0"/>
              <a:t>Au CIO d’Annecy, avec les psychologues de  l’EN en charge de l’orientation</a:t>
            </a:r>
            <a:endParaRPr lang="fr-FR" sz="1400" dirty="0"/>
          </a:p>
        </p:txBody>
      </p:sp>
      <p:sp>
        <p:nvSpPr>
          <p:cNvPr id="7" name="ZoneTexte 6">
            <a:hlinkClick r:id="rId2"/>
          </p:cNvPr>
          <p:cNvSpPr txBox="1"/>
          <p:nvPr/>
        </p:nvSpPr>
        <p:spPr>
          <a:xfrm>
            <a:off x="3707904" y="1196752"/>
            <a:ext cx="4896544" cy="53860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CDI au lycée</a:t>
            </a:r>
          </a:p>
          <a:p>
            <a:pPr algn="ctr"/>
            <a:endPar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Font typeface="Wingdings" pitchFamily="2" charset="2"/>
              <a:buChar char="q"/>
            </a:pPr>
            <a:r>
              <a:rPr lang="fr-FR" dirty="0" smtClean="0"/>
              <a:t> </a:t>
            </a:r>
            <a:r>
              <a:rPr lang="fr-FR" sz="1600" dirty="0" smtClean="0"/>
              <a:t>Le Kiosque ONISEP : 16 domaines professionnels</a:t>
            </a:r>
          </a:p>
          <a:p>
            <a:pPr lvl="1">
              <a:buFont typeface="Arial" pitchFamily="34" charset="0"/>
              <a:buChar char="•"/>
            </a:pPr>
            <a:r>
              <a:rPr lang="fr-FR" sz="1600" dirty="0" smtClean="0"/>
              <a:t> Les revues ONISEP : dossiers, Infosup, Parcours, Guide ONISEP du lycéen « Après la 2de générale et technologique »</a:t>
            </a:r>
          </a:p>
          <a:p>
            <a:pPr lvl="1">
              <a:buFont typeface="Arial" pitchFamily="34" charset="0"/>
              <a:buChar char="•"/>
            </a:pPr>
            <a:r>
              <a:rPr lang="fr-FR" sz="1600" dirty="0" smtClean="0"/>
              <a:t>Les documents CIDJ</a:t>
            </a:r>
          </a:p>
          <a:p>
            <a:pPr>
              <a:buFont typeface="Wingdings" pitchFamily="2" charset="2"/>
              <a:buChar char="q"/>
            </a:pPr>
            <a:endParaRPr lang="fr-FR" sz="1600" dirty="0" smtClean="0"/>
          </a:p>
          <a:p>
            <a:pPr>
              <a:buFont typeface="Wingdings" pitchFamily="2" charset="2"/>
              <a:buChar char="q"/>
            </a:pPr>
            <a:r>
              <a:rPr lang="fr-FR" sz="1600" dirty="0" smtClean="0"/>
              <a:t>Questionnaire d’intérêts sur internet </a:t>
            </a:r>
          </a:p>
          <a:p>
            <a:r>
              <a:rPr lang="fr-FR" sz="1600" dirty="0" smtClean="0">
                <a:hlinkClick r:id="rId3"/>
              </a:rPr>
              <a:t>http://www.parcoureo.fr</a:t>
            </a:r>
            <a:r>
              <a:rPr lang="fr-FR" sz="1600" dirty="0" smtClean="0"/>
              <a:t> (code WEVGT69T)</a:t>
            </a:r>
          </a:p>
          <a:p>
            <a:endParaRPr lang="fr-FR" sz="1600" dirty="0" smtClean="0"/>
          </a:p>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site internet du lycée</a:t>
            </a:r>
          </a:p>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http://www.lycee-lycee-lachenal.fr</a:t>
            </a:r>
            <a:endPar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Rubrique « orientation »</a:t>
            </a:r>
          </a:p>
          <a:p>
            <a:pPr algn="ctr"/>
            <a:endPar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r-FR"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CIO D’ANNECY : 7, rue Dupanloup</a:t>
            </a:r>
          </a:p>
          <a:p>
            <a:pPr algn="ctr"/>
            <a:r>
              <a:rPr lang="fr-FR" sz="1400" dirty="0" smtClean="0">
                <a:ln w="12700">
                  <a:solidFill>
                    <a:schemeClr val="tx2">
                      <a:satMod val="155000"/>
                    </a:schemeClr>
                  </a:solidFill>
                  <a:prstDash val="solid"/>
                </a:ln>
                <a:solidFill>
                  <a:schemeClr val="tx1"/>
                </a:solidFill>
              </a:rPr>
              <a:t>Du lundi au vendredi y compris pendant les vacances scolaires de 8h30 à 12h et de 13h30 à 17h</a:t>
            </a:r>
          </a:p>
          <a:p>
            <a:pPr algn="ctr"/>
            <a:r>
              <a:rPr lang="fr-FR" sz="1400" dirty="0" smtClean="0">
                <a:ln w="12700">
                  <a:solidFill>
                    <a:schemeClr val="tx2">
                      <a:satMod val="155000"/>
                    </a:schemeClr>
                  </a:solidFill>
                  <a:prstDash val="solid"/>
                </a:ln>
                <a:solidFill>
                  <a:schemeClr val="tx1"/>
                </a:solidFill>
              </a:rPr>
              <a:t>Rdv à prendre au 04.50.88.48.01</a:t>
            </a:r>
          </a:p>
          <a:p>
            <a:endParaRPr lang="fr-FR" sz="1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LYCEE LOUIS LACHENAL"/>
          <p:cNvSpPr>
            <a:spLocks noChangeAspect="1" noChangeArrowheads="1"/>
          </p:cNvSpPr>
          <p:nvPr/>
        </p:nvSpPr>
        <p:spPr bwMode="auto">
          <a:xfrm>
            <a:off x="155575" y="-822325"/>
            <a:ext cx="2028825"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68" name="AutoShape 4" descr="LYCEE LOUIS LACHENAL"/>
          <p:cNvSpPr>
            <a:spLocks noChangeAspect="1" noChangeArrowheads="1"/>
          </p:cNvSpPr>
          <p:nvPr/>
        </p:nvSpPr>
        <p:spPr bwMode="auto">
          <a:xfrm>
            <a:off x="155575" y="-822325"/>
            <a:ext cx="2028825"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70" name="AutoShape 6" descr="Lycée Lachenal - Lycée"/>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logo lycée.png"/>
          <p:cNvPicPr>
            <a:picLocks noChangeAspect="1"/>
          </p:cNvPicPr>
          <p:nvPr/>
        </p:nvPicPr>
        <p:blipFill>
          <a:blip r:embed="rId2" cstate="print"/>
          <a:stretch>
            <a:fillRect/>
          </a:stretch>
        </p:blipFill>
        <p:spPr>
          <a:xfrm>
            <a:off x="1187624" y="332656"/>
            <a:ext cx="1066667" cy="876191"/>
          </a:xfrm>
          <a:prstGeom prst="rect">
            <a:avLst/>
          </a:prstGeom>
        </p:spPr>
      </p:pic>
      <p:pic>
        <p:nvPicPr>
          <p:cNvPr id="7" name="Picture 3" descr="L'ABS Paris reçoit le label Génération 2024"/>
          <p:cNvPicPr>
            <a:picLocks noChangeAspect="1" noChangeArrowheads="1"/>
          </p:cNvPicPr>
          <p:nvPr/>
        </p:nvPicPr>
        <p:blipFill>
          <a:blip r:embed="rId3" cstate="print"/>
          <a:srcRect/>
          <a:stretch>
            <a:fillRect/>
          </a:stretch>
        </p:blipFill>
        <p:spPr bwMode="auto">
          <a:xfrm>
            <a:off x="5724128" y="332656"/>
            <a:ext cx="2808312" cy="925299"/>
          </a:xfrm>
          <a:prstGeom prst="rect">
            <a:avLst/>
          </a:prstGeom>
          <a:noFill/>
          <a:ln w="9525">
            <a:noFill/>
            <a:miter lim="800000"/>
            <a:headEnd/>
            <a:tailEnd/>
          </a:ln>
        </p:spPr>
      </p:pic>
      <p:pic>
        <p:nvPicPr>
          <p:cNvPr id="8" name="Image 1" descr="http://cache.media.education.gouv.fr/image/Academie/04/9/Logo_Grenoble_956049.png"/>
          <p:cNvPicPr>
            <a:picLocks noChangeAspect="1" noChangeArrowheads="1"/>
          </p:cNvPicPr>
          <p:nvPr/>
        </p:nvPicPr>
        <p:blipFill>
          <a:blip r:embed="rId4" cstate="print"/>
          <a:srcRect/>
          <a:stretch>
            <a:fillRect/>
          </a:stretch>
        </p:blipFill>
        <p:spPr bwMode="auto">
          <a:xfrm>
            <a:off x="3779912" y="764704"/>
            <a:ext cx="1395066" cy="669062"/>
          </a:xfrm>
          <a:prstGeom prst="rect">
            <a:avLst/>
          </a:prstGeom>
          <a:noFill/>
          <a:ln w="9525">
            <a:noFill/>
            <a:miter lim="800000"/>
            <a:headEnd/>
            <a:tailEnd/>
          </a:ln>
        </p:spPr>
      </p:pic>
      <p:pic>
        <p:nvPicPr>
          <p:cNvPr id="1026" name="Picture 2" descr="photo de couverture "/>
          <p:cNvPicPr>
            <a:picLocks noChangeAspect="1" noChangeArrowheads="1"/>
          </p:cNvPicPr>
          <p:nvPr/>
        </p:nvPicPr>
        <p:blipFill>
          <a:blip r:embed="rId5" cstate="print"/>
          <a:srcRect b="10048"/>
          <a:stretch>
            <a:fillRect/>
          </a:stretch>
        </p:blipFill>
        <p:spPr bwMode="auto">
          <a:xfrm>
            <a:off x="2051720" y="1916832"/>
            <a:ext cx="5200650" cy="3676650"/>
          </a:xfrm>
          <a:prstGeom prst="rect">
            <a:avLst/>
          </a:prstGeom>
          <a:noFill/>
          <a:ln w="9525">
            <a:noFill/>
            <a:miter lim="800000"/>
            <a:headEnd/>
            <a:tailEnd/>
          </a:ln>
        </p:spPr>
      </p:pic>
      <p:sp>
        <p:nvSpPr>
          <p:cNvPr id="10" name="ZoneTexte 9"/>
          <p:cNvSpPr txBox="1"/>
          <p:nvPr/>
        </p:nvSpPr>
        <p:spPr>
          <a:xfrm>
            <a:off x="2123728" y="5877272"/>
            <a:ext cx="5040560" cy="523220"/>
          </a:xfrm>
          <a:prstGeom prst="rect">
            <a:avLst/>
          </a:prstGeom>
          <a:noFill/>
        </p:spPr>
        <p:txBody>
          <a:bodyPr wrap="square" rtlCol="0">
            <a:spAutoFit/>
          </a:bodyPr>
          <a:lstStyle/>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Merci de votre attention</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95736" y="2132856"/>
            <a:ext cx="4474840" cy="1515624"/>
          </a:xfrm>
        </p:spPr>
        <p:style>
          <a:lnRef idx="2">
            <a:schemeClr val="accent1"/>
          </a:lnRef>
          <a:fillRef idx="1">
            <a:schemeClr val="lt1"/>
          </a:fillRef>
          <a:effectRef idx="0">
            <a:schemeClr val="accent1"/>
          </a:effectRef>
          <a:fontRef idx="minor">
            <a:schemeClr val="dk1"/>
          </a:fontRef>
        </p:style>
        <p:txBody>
          <a:bodyPr/>
          <a:lstStyle/>
          <a:p>
            <a:r>
              <a:rPr lang="fr-FR" dirty="0" smtClean="0"/>
              <a:t>Voie Générale</a:t>
            </a:r>
          </a:p>
          <a:p>
            <a:r>
              <a:rPr lang="fr-FR" dirty="0" smtClean="0"/>
              <a:t>Voie Technologique</a:t>
            </a:r>
          </a:p>
          <a:p>
            <a:r>
              <a:rPr lang="fr-FR" dirty="0" smtClean="0"/>
              <a:t>Voie Professionnelle</a:t>
            </a:r>
            <a:endParaRPr lang="fr-FR" dirty="0"/>
          </a:p>
        </p:txBody>
      </p:sp>
      <p:sp>
        <p:nvSpPr>
          <p:cNvPr id="3" name="Titre 2"/>
          <p:cNvSpPr>
            <a:spLocks noGrp="1"/>
          </p:cNvSpPr>
          <p:nvPr>
            <p:ph type="title"/>
          </p:nvPr>
        </p:nvSpPr>
        <p:spPr/>
        <p:txBody>
          <a:bodyPr>
            <a:normAutofit/>
          </a:bodyPr>
          <a:lstStyle/>
          <a:p>
            <a:pPr algn="ctr"/>
            <a:r>
              <a:rPr lang="fr-FR" sz="2800" spc="-40" dirty="0" smtClean="0">
                <a:solidFill>
                  <a:srgbClr val="004773"/>
                </a:solidFill>
                <a:latin typeface="Arial" panose="02020603050405020304" pitchFamily="2"/>
              </a:rPr>
              <a:t>Présentation des trois voies qui existent après une seconde Générale et Technologique</a:t>
            </a:r>
            <a:endParaRPr lang="fr-FR" sz="2800" dirty="0"/>
          </a:p>
        </p:txBody>
      </p:sp>
      <p:sp>
        <p:nvSpPr>
          <p:cNvPr id="4" name="ZoneTexte 3"/>
          <p:cNvSpPr txBox="1"/>
          <p:nvPr/>
        </p:nvSpPr>
        <p:spPr>
          <a:xfrm>
            <a:off x="683568" y="4293100"/>
            <a:ext cx="7560840" cy="1015663"/>
          </a:xfrm>
          <a:prstGeom prst="rect">
            <a:avLst/>
          </a:prstGeom>
          <a:noFill/>
        </p:spPr>
        <p:txBody>
          <a:bodyPr wrap="square" rtlCol="0">
            <a:spAutoFit/>
          </a:bodyPr>
          <a:lstStyle/>
          <a:p>
            <a:r>
              <a:rPr lang="fr-FR" sz="2000" b="1" i="1" dirty="0" smtClean="0"/>
              <a:t>Les trois voies conduisent à l’obtention d’un baccalauréat et permettent la poursuite d’études dans le niveau supérieur</a:t>
            </a:r>
            <a:endParaRPr lang="fr-FR" sz="20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1052736"/>
            <a:ext cx="74888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La voie générale</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oneTexte 2"/>
          <p:cNvSpPr txBox="1"/>
          <p:nvPr/>
        </p:nvSpPr>
        <p:spPr>
          <a:xfrm>
            <a:off x="899592" y="2132856"/>
            <a:ext cx="74888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Je vise des études plutôt longues (Université ou grandes écoles)</a:t>
            </a:r>
            <a:endParaRPr lang="fr-FR" dirty="0"/>
          </a:p>
        </p:txBody>
      </p:sp>
      <p:sp>
        <p:nvSpPr>
          <p:cNvPr id="4" name="ZoneTexte 3"/>
          <p:cNvSpPr txBox="1"/>
          <p:nvPr/>
        </p:nvSpPr>
        <p:spPr>
          <a:xfrm>
            <a:off x="899592" y="2852936"/>
            <a:ext cx="7560840" cy="22390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200000"/>
              </a:lnSpc>
              <a:buFont typeface="Wingdings" pitchFamily="2" charset="2"/>
              <a:buChar char="q"/>
            </a:pPr>
            <a:r>
              <a:rPr lang="fr-FR" dirty="0" smtClean="0"/>
              <a:t> Le volume horaire des spécialités est important</a:t>
            </a:r>
          </a:p>
          <a:p>
            <a:pPr>
              <a:lnSpc>
                <a:spcPct val="200000"/>
              </a:lnSpc>
              <a:buFont typeface="Wingdings" pitchFamily="2" charset="2"/>
              <a:buChar char="q"/>
            </a:pPr>
            <a:r>
              <a:rPr lang="fr-FR" dirty="0" smtClean="0"/>
              <a:t> Les enseignements sont théoriques et abstraits</a:t>
            </a:r>
          </a:p>
          <a:p>
            <a:pPr>
              <a:lnSpc>
                <a:spcPct val="200000"/>
              </a:lnSpc>
              <a:buFont typeface="Wingdings" pitchFamily="2" charset="2"/>
              <a:buChar char="q"/>
            </a:pPr>
            <a:r>
              <a:rPr lang="fr-FR" dirty="0" smtClean="0"/>
              <a:t> Il faut avoir des capacités d’analyse et de synthèse</a:t>
            </a:r>
          </a:p>
          <a:p>
            <a:pPr>
              <a:lnSpc>
                <a:spcPct val="200000"/>
              </a:lnSpc>
              <a:buFont typeface="Wingdings" pitchFamily="2" charset="2"/>
              <a:buChar char="q"/>
            </a:pPr>
            <a:r>
              <a:rPr lang="fr-FR" dirty="0" smtClean="0"/>
              <a:t> Le travail personnel est important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395536" y="856217"/>
          <a:ext cx="8229600" cy="3911680"/>
        </p:xfrm>
        <a:graphic>
          <a:graphicData uri="http://schemas.openxmlformats.org/drawingml/2006/table">
            <a:tbl>
              <a:tblPr firstRow="1" bandRow="1">
                <a:tableStyleId>{5C22544A-7EE6-4342-B048-85BDC9FD1C3A}</a:tableStyleId>
              </a:tblPr>
              <a:tblGrid>
                <a:gridCol w="2743200"/>
                <a:gridCol w="2743200"/>
                <a:gridCol w="2743200"/>
              </a:tblGrid>
              <a:tr h="558800">
                <a:tc>
                  <a:txBody>
                    <a:bodyPr/>
                    <a:lstStyle/>
                    <a:p>
                      <a:pPr marL="0" marR="0" indent="0" algn="ctr">
                        <a:lnSpc>
                          <a:spcPts val="2200"/>
                        </a:lnSpc>
                        <a:spcBef>
                          <a:spcPts val="330"/>
                        </a:spcBef>
                        <a:spcAft>
                          <a:spcPts val="385"/>
                        </a:spcAft>
                      </a:pPr>
                      <a:r>
                        <a:rPr lang="fr-FR" sz="1800" b="1" spc="0" dirty="0">
                          <a:solidFill>
                            <a:srgbClr val="FF0000"/>
                          </a:solidFill>
                          <a:latin typeface="Times New Roman" panose="02020603050405020304" pitchFamily="1"/>
                        </a:rPr>
                        <a:t>TRONC </a:t>
                      </a:r>
                      <a:r>
                        <a:rPr sz="1800" dirty="0"/>
                        <a:t/>
                      </a:r>
                      <a:br>
                        <a:rPr sz="1800" dirty="0"/>
                      </a:br>
                      <a:r>
                        <a:rPr lang="fr-FR" sz="1800" b="1" spc="0" dirty="0">
                          <a:solidFill>
                            <a:srgbClr val="FF0000"/>
                          </a:solidFill>
                          <a:latin typeface="Times New Roman" panose="02020603050405020304" pitchFamily="1"/>
                        </a:rPr>
                        <a:t>COMMUN: </a:t>
                      </a:r>
                    </a:p>
                  </a:txBody>
                  <a:tcPr marL="0" marR="0" marT="0" marB="0"/>
                </a:tc>
                <a:tc>
                  <a:txBody>
                    <a:bodyPr/>
                    <a:lstStyle/>
                    <a:p>
                      <a:pPr marL="0" marR="0" indent="0" algn="ctr">
                        <a:lnSpc>
                          <a:spcPts val="2100"/>
                        </a:lnSpc>
                        <a:spcBef>
                          <a:spcPts val="455"/>
                        </a:spcBef>
                        <a:spcAft>
                          <a:spcPts val="2530"/>
                        </a:spcAft>
                      </a:pPr>
                      <a:r>
                        <a:rPr lang="fr-FR" sz="1800" spc="0" dirty="0" smtClean="0">
                          <a:solidFill>
                            <a:srgbClr val="FF0000"/>
                          </a:solidFill>
                          <a:latin typeface="Times New Roman" panose="02020603050405020304" pitchFamily="1"/>
                        </a:rPr>
                        <a:t>Première</a:t>
                      </a:r>
                      <a:endParaRPr lang="fr-FR" sz="1800" spc="0" dirty="0">
                        <a:solidFill>
                          <a:srgbClr val="FF0000"/>
                        </a:solidFill>
                        <a:latin typeface="Times New Roman" panose="02020603050405020304" pitchFamily="1"/>
                      </a:endParaRPr>
                    </a:p>
                  </a:txBody>
                  <a:tcPr marL="0" marR="0" marT="0" marB="0"/>
                </a:tc>
                <a:tc>
                  <a:txBody>
                    <a:bodyPr/>
                    <a:lstStyle/>
                    <a:p>
                      <a:pPr marL="0" marR="0" indent="0" algn="ctr">
                        <a:lnSpc>
                          <a:spcPts val="2100"/>
                        </a:lnSpc>
                        <a:spcBef>
                          <a:spcPts val="455"/>
                        </a:spcBef>
                        <a:spcAft>
                          <a:spcPts val="2530"/>
                        </a:spcAft>
                      </a:pPr>
                      <a:r>
                        <a:rPr lang="fr-FR" sz="1800" spc="0" dirty="0">
                          <a:solidFill>
                            <a:srgbClr val="FF0000"/>
                          </a:solidFill>
                          <a:latin typeface="Times New Roman" panose="02020603050405020304" pitchFamily="1"/>
                        </a:rPr>
                        <a:t>Terminale </a:t>
                      </a:r>
                    </a:p>
                  </a:txBody>
                  <a:tcPr marL="0" marR="0" marT="0" marB="0"/>
                </a:tc>
              </a:tr>
              <a:tr h="360905">
                <a:tc>
                  <a:txBody>
                    <a:bodyPr/>
                    <a:lstStyle/>
                    <a:p>
                      <a:pPr marL="0" marR="513715" indent="0" algn="l">
                        <a:lnSpc>
                          <a:spcPts val="2100"/>
                        </a:lnSpc>
                        <a:spcBef>
                          <a:spcPts val="530"/>
                        </a:spcBef>
                        <a:spcAft>
                          <a:spcPts val="560"/>
                        </a:spcAft>
                      </a:pPr>
                      <a:r>
                        <a:rPr lang="fr-FR" sz="1800" spc="0" dirty="0">
                          <a:solidFill>
                            <a:srgbClr val="000000"/>
                          </a:solidFill>
                          <a:latin typeface="Times New Roman" panose="02020603050405020304" pitchFamily="1"/>
                        </a:rPr>
                        <a:t>Français </a:t>
                      </a:r>
                    </a:p>
                  </a:txBody>
                  <a:tcPr marL="0" marR="0" marT="0" marB="0" anchor="ctr"/>
                </a:tc>
                <a:tc>
                  <a:txBody>
                    <a:bodyPr/>
                    <a:lstStyle/>
                    <a:p>
                      <a:pPr marL="0" marR="0" indent="0" algn="ctr">
                        <a:lnSpc>
                          <a:spcPts val="2100"/>
                        </a:lnSpc>
                        <a:spcBef>
                          <a:spcPts val="530"/>
                        </a:spcBef>
                        <a:spcAft>
                          <a:spcPts val="560"/>
                        </a:spcAft>
                      </a:pPr>
                      <a:r>
                        <a:rPr lang="fr-FR" sz="1800" spc="0" dirty="0">
                          <a:solidFill>
                            <a:srgbClr val="000000"/>
                          </a:solidFill>
                          <a:latin typeface="Times New Roman" panose="02020603050405020304" pitchFamily="1"/>
                        </a:rPr>
                        <a:t>4h </a:t>
                      </a:r>
                    </a:p>
                  </a:txBody>
                  <a:tcPr marL="0" marR="0" marT="0" marB="0" anchor="ctr"/>
                </a:tc>
                <a:tc>
                  <a:txBody>
                    <a:bodyPr/>
                    <a:lstStyle/>
                    <a:p>
                      <a:pPr marL="0" marR="0" indent="0" algn="ctr">
                        <a:lnSpc>
                          <a:spcPts val="2100"/>
                        </a:lnSpc>
                        <a:spcBef>
                          <a:spcPts val="530"/>
                        </a:spcBef>
                        <a:spcAft>
                          <a:spcPts val="560"/>
                        </a:spcAft>
                      </a:pPr>
                      <a:r>
                        <a:rPr lang="fr-FR" sz="1800" spc="0" dirty="0">
                          <a:solidFill>
                            <a:srgbClr val="000000"/>
                          </a:solidFill>
                          <a:latin typeface="Times New Roman" panose="02020603050405020304" pitchFamily="1"/>
                        </a:rPr>
                        <a:t>- </a:t>
                      </a:r>
                    </a:p>
                  </a:txBody>
                  <a:tcPr marL="0" marR="0" marT="0" marB="0" anchor="ctr"/>
                </a:tc>
              </a:tr>
              <a:tr h="360905">
                <a:tc>
                  <a:txBody>
                    <a:bodyPr/>
                    <a:lstStyle/>
                    <a:p>
                      <a:pPr marL="0" marR="399415" indent="0" algn="l">
                        <a:lnSpc>
                          <a:spcPts val="2100"/>
                        </a:lnSpc>
                        <a:spcBef>
                          <a:spcPts val="530"/>
                        </a:spcBef>
                        <a:spcAft>
                          <a:spcPts val="515"/>
                        </a:spcAft>
                      </a:pPr>
                      <a:r>
                        <a:rPr lang="fr-FR" sz="1800" spc="0" dirty="0">
                          <a:solidFill>
                            <a:srgbClr val="000000"/>
                          </a:solidFill>
                          <a:latin typeface="Times New Roman" panose="02020603050405020304" pitchFamily="1"/>
                        </a:rPr>
                        <a:t>Philosophie </a:t>
                      </a:r>
                    </a:p>
                  </a:txBody>
                  <a:tcPr marL="0" marR="0" marT="0" marB="0" anchor="ctr"/>
                </a:tc>
                <a:tc>
                  <a:txBody>
                    <a:bodyPr/>
                    <a:lstStyle/>
                    <a:p>
                      <a:pPr marL="0" marR="0" indent="0" algn="ctr">
                        <a:lnSpc>
                          <a:spcPts val="2100"/>
                        </a:lnSpc>
                        <a:spcBef>
                          <a:spcPts val="530"/>
                        </a:spcBef>
                        <a:spcAft>
                          <a:spcPts val="515"/>
                        </a:spcAft>
                      </a:pPr>
                      <a:r>
                        <a:rPr lang="fr-FR" sz="1800" spc="0" dirty="0">
                          <a:solidFill>
                            <a:srgbClr val="000000"/>
                          </a:solidFill>
                          <a:latin typeface="Times New Roman" panose="02020603050405020304" pitchFamily="1"/>
                        </a:rPr>
                        <a:t>- </a:t>
                      </a:r>
                    </a:p>
                  </a:txBody>
                  <a:tcPr marL="0" marR="0" marT="0" marB="0" anchor="ctr"/>
                </a:tc>
                <a:tc>
                  <a:txBody>
                    <a:bodyPr/>
                    <a:lstStyle/>
                    <a:p>
                      <a:pPr marL="0" marR="0" indent="0" algn="ctr">
                        <a:lnSpc>
                          <a:spcPts val="2100"/>
                        </a:lnSpc>
                        <a:spcBef>
                          <a:spcPts val="530"/>
                        </a:spcBef>
                        <a:spcAft>
                          <a:spcPts val="515"/>
                        </a:spcAft>
                      </a:pPr>
                      <a:r>
                        <a:rPr lang="fr-FR" sz="1800" spc="0" dirty="0">
                          <a:solidFill>
                            <a:srgbClr val="000000"/>
                          </a:solidFill>
                          <a:latin typeface="Times New Roman" panose="02020603050405020304" pitchFamily="1"/>
                        </a:rPr>
                        <a:t>4h </a:t>
                      </a:r>
                    </a:p>
                  </a:txBody>
                  <a:tcPr marL="0" marR="0" marT="0" marB="0" anchor="ctr"/>
                </a:tc>
              </a:tr>
              <a:tr h="360905">
                <a:tc>
                  <a:txBody>
                    <a:bodyPr/>
                    <a:lstStyle/>
                    <a:p>
                      <a:pPr marL="0" marR="456565" indent="0" algn="l">
                        <a:lnSpc>
                          <a:spcPts val="2100"/>
                        </a:lnSpc>
                        <a:spcBef>
                          <a:spcPts val="505"/>
                        </a:spcBef>
                        <a:spcAft>
                          <a:spcPts val="560"/>
                        </a:spcAft>
                      </a:pPr>
                      <a:r>
                        <a:rPr lang="fr-FR" sz="1800" spc="0" dirty="0" smtClean="0">
                          <a:solidFill>
                            <a:srgbClr val="000000"/>
                          </a:solidFill>
                          <a:latin typeface="Times New Roman" panose="02020603050405020304" pitchFamily="1"/>
                        </a:rPr>
                        <a:t>LVA+ LVB </a:t>
                      </a:r>
                      <a:endParaRPr lang="fr-FR" sz="1800" spc="0" dirty="0">
                        <a:solidFill>
                          <a:srgbClr val="000000"/>
                        </a:solidFill>
                        <a:latin typeface="Times New Roman" panose="02020603050405020304" pitchFamily="1"/>
                      </a:endParaRPr>
                    </a:p>
                  </a:txBody>
                  <a:tcPr marL="0" marR="0" marT="0" marB="0" anchor="ctr"/>
                </a:tc>
                <a:tc>
                  <a:txBody>
                    <a:bodyPr/>
                    <a:lstStyle/>
                    <a:p>
                      <a:pPr marL="0" marR="0" indent="0" algn="ctr">
                        <a:lnSpc>
                          <a:spcPts val="2100"/>
                        </a:lnSpc>
                        <a:spcBef>
                          <a:spcPts val="505"/>
                        </a:spcBef>
                        <a:spcAft>
                          <a:spcPts val="560"/>
                        </a:spcAft>
                      </a:pPr>
                      <a:r>
                        <a:rPr lang="fr-FR" sz="1800" spc="0" dirty="0" smtClean="0">
                          <a:solidFill>
                            <a:srgbClr val="000000"/>
                          </a:solidFill>
                          <a:latin typeface="Times New Roman" panose="02020603050405020304" pitchFamily="1"/>
                        </a:rPr>
                        <a:t>4h30 </a:t>
                      </a:r>
                      <a:endParaRPr lang="fr-FR" sz="1800" spc="0" dirty="0">
                        <a:solidFill>
                          <a:srgbClr val="000000"/>
                        </a:solidFill>
                        <a:latin typeface="Times New Roman" panose="02020603050405020304" pitchFamily="1"/>
                      </a:endParaRPr>
                    </a:p>
                  </a:txBody>
                  <a:tcPr marL="0" marR="0" marT="0" marB="0" anchor="ctr"/>
                </a:tc>
                <a:tc>
                  <a:txBody>
                    <a:bodyPr/>
                    <a:lstStyle/>
                    <a:p>
                      <a:pPr marL="0" marR="0" indent="0" algn="ctr">
                        <a:lnSpc>
                          <a:spcPts val="2100"/>
                        </a:lnSpc>
                        <a:spcBef>
                          <a:spcPts val="505"/>
                        </a:spcBef>
                        <a:spcAft>
                          <a:spcPts val="560"/>
                        </a:spcAft>
                      </a:pPr>
                      <a:r>
                        <a:rPr lang="fr-FR" sz="1800" spc="0" dirty="0" smtClean="0">
                          <a:solidFill>
                            <a:srgbClr val="000000"/>
                          </a:solidFill>
                          <a:latin typeface="Times New Roman" panose="02020603050405020304" pitchFamily="1"/>
                        </a:rPr>
                        <a:t>4h </a:t>
                      </a:r>
                      <a:endParaRPr lang="fr-FR" sz="1800" spc="0" dirty="0">
                        <a:solidFill>
                          <a:srgbClr val="000000"/>
                        </a:solidFill>
                        <a:latin typeface="Times New Roman" panose="02020603050405020304" pitchFamily="1"/>
                      </a:endParaRPr>
                    </a:p>
                  </a:txBody>
                  <a:tcPr marL="0" marR="0" marT="0" marB="0" anchor="ctr"/>
                </a:tc>
              </a:tr>
              <a:tr h="360905">
                <a:tc>
                  <a:txBody>
                    <a:bodyPr/>
                    <a:lstStyle/>
                    <a:p>
                      <a:pPr marL="0" marR="342265" indent="0" algn="l">
                        <a:lnSpc>
                          <a:spcPts val="2100"/>
                        </a:lnSpc>
                        <a:spcBef>
                          <a:spcPts val="530"/>
                        </a:spcBef>
                        <a:spcAft>
                          <a:spcPts val="515"/>
                        </a:spcAft>
                      </a:pPr>
                      <a:r>
                        <a:rPr lang="fr-FR" sz="1800" spc="0" dirty="0">
                          <a:solidFill>
                            <a:srgbClr val="000000"/>
                          </a:solidFill>
                          <a:latin typeface="Times New Roman" panose="02020603050405020304" pitchFamily="1"/>
                        </a:rPr>
                        <a:t>Histoire géo </a:t>
                      </a:r>
                    </a:p>
                  </a:txBody>
                  <a:tcPr marL="0" marR="0" marT="0" marB="0" anchor="ctr"/>
                </a:tc>
                <a:tc>
                  <a:txBody>
                    <a:bodyPr/>
                    <a:lstStyle/>
                    <a:p>
                      <a:pPr marL="0" marR="0" indent="0" algn="ctr">
                        <a:lnSpc>
                          <a:spcPts val="2100"/>
                        </a:lnSpc>
                        <a:spcBef>
                          <a:spcPts val="530"/>
                        </a:spcBef>
                        <a:spcAft>
                          <a:spcPts val="515"/>
                        </a:spcAft>
                      </a:pPr>
                      <a:r>
                        <a:rPr lang="fr-FR" sz="1800" spc="0" dirty="0" smtClean="0">
                          <a:solidFill>
                            <a:srgbClr val="000000"/>
                          </a:solidFill>
                          <a:latin typeface="Times New Roman" panose="02020603050405020304" pitchFamily="1"/>
                        </a:rPr>
                        <a:t>3h </a:t>
                      </a:r>
                      <a:endParaRPr lang="fr-FR" sz="1800" spc="0" dirty="0">
                        <a:solidFill>
                          <a:srgbClr val="000000"/>
                        </a:solidFill>
                        <a:latin typeface="Times New Roman" panose="02020603050405020304" pitchFamily="1"/>
                      </a:endParaRPr>
                    </a:p>
                  </a:txBody>
                  <a:tcPr marL="0" marR="0" marT="0" marB="0" anchor="ctr"/>
                </a:tc>
                <a:tc>
                  <a:txBody>
                    <a:bodyPr/>
                    <a:lstStyle/>
                    <a:p>
                      <a:pPr marL="0" marR="0" indent="0" algn="ctr">
                        <a:lnSpc>
                          <a:spcPts val="2100"/>
                        </a:lnSpc>
                        <a:spcBef>
                          <a:spcPts val="530"/>
                        </a:spcBef>
                        <a:spcAft>
                          <a:spcPts val="515"/>
                        </a:spcAft>
                      </a:pPr>
                      <a:r>
                        <a:rPr lang="fr-FR" sz="1800" spc="0" dirty="0" smtClean="0">
                          <a:solidFill>
                            <a:srgbClr val="000000"/>
                          </a:solidFill>
                          <a:latin typeface="Times New Roman" panose="02020603050405020304" pitchFamily="1"/>
                        </a:rPr>
                        <a:t>3h </a:t>
                      </a:r>
                      <a:endParaRPr lang="fr-FR" sz="1800" spc="0" dirty="0">
                        <a:solidFill>
                          <a:srgbClr val="000000"/>
                        </a:solidFill>
                        <a:latin typeface="Times New Roman" panose="02020603050405020304" pitchFamily="1"/>
                      </a:endParaRPr>
                    </a:p>
                  </a:txBody>
                  <a:tcPr marL="0" marR="0" marT="0" marB="0" anchor="ctr"/>
                </a:tc>
              </a:tr>
              <a:tr h="360905">
                <a:tc>
                  <a:txBody>
                    <a:bodyPr/>
                    <a:lstStyle/>
                    <a:p>
                      <a:pPr marL="0" marR="685165" indent="0" algn="l">
                        <a:lnSpc>
                          <a:spcPts val="2100"/>
                        </a:lnSpc>
                        <a:spcBef>
                          <a:spcPts val="530"/>
                        </a:spcBef>
                        <a:spcAft>
                          <a:spcPts val="535"/>
                        </a:spcAft>
                      </a:pPr>
                      <a:r>
                        <a:rPr lang="fr-FR" sz="1800" spc="0" dirty="0">
                          <a:solidFill>
                            <a:srgbClr val="000000"/>
                          </a:solidFill>
                          <a:latin typeface="Times New Roman" panose="02020603050405020304" pitchFamily="1"/>
                        </a:rPr>
                        <a:t>EMC </a:t>
                      </a:r>
                    </a:p>
                  </a:txBody>
                  <a:tcPr marL="0" marR="0" marT="0" marB="0" anchor="ctr"/>
                </a:tc>
                <a:tc>
                  <a:txBody>
                    <a:bodyPr/>
                    <a:lstStyle/>
                    <a:p>
                      <a:pPr marL="0" marR="0" indent="0" algn="ctr">
                        <a:lnSpc>
                          <a:spcPts val="2100"/>
                        </a:lnSpc>
                        <a:spcBef>
                          <a:spcPts val="530"/>
                        </a:spcBef>
                        <a:spcAft>
                          <a:spcPts val="535"/>
                        </a:spcAft>
                      </a:pPr>
                      <a:r>
                        <a:rPr lang="fr-FR" sz="1800" spc="0" dirty="0">
                          <a:solidFill>
                            <a:srgbClr val="000000"/>
                          </a:solidFill>
                          <a:latin typeface="Times New Roman" panose="02020603050405020304" pitchFamily="1"/>
                        </a:rPr>
                        <a:t>30 min. </a:t>
                      </a:r>
                    </a:p>
                  </a:txBody>
                  <a:tcPr marL="0" marR="0" marT="0" marB="0" anchor="ctr"/>
                </a:tc>
                <a:tc>
                  <a:txBody>
                    <a:bodyPr/>
                    <a:lstStyle/>
                    <a:p>
                      <a:pPr marL="0" marR="0" indent="0" algn="ctr">
                        <a:lnSpc>
                          <a:spcPts val="2100"/>
                        </a:lnSpc>
                        <a:spcBef>
                          <a:spcPts val="530"/>
                        </a:spcBef>
                        <a:spcAft>
                          <a:spcPts val="535"/>
                        </a:spcAft>
                      </a:pPr>
                      <a:r>
                        <a:rPr lang="fr-FR" sz="1800" spc="0" dirty="0">
                          <a:solidFill>
                            <a:srgbClr val="000000"/>
                          </a:solidFill>
                          <a:latin typeface="Times New Roman" panose="02020603050405020304" pitchFamily="1"/>
                        </a:rPr>
                        <a:t>30 min. </a:t>
                      </a:r>
                    </a:p>
                  </a:txBody>
                  <a:tcPr marL="0" marR="0" marT="0" marB="0" anchor="ctr"/>
                </a:tc>
              </a:tr>
              <a:tr h="628650">
                <a:tc>
                  <a:txBody>
                    <a:bodyPr/>
                    <a:lstStyle/>
                    <a:p>
                      <a:pPr marL="0" marR="0" indent="0" algn="l">
                        <a:lnSpc>
                          <a:spcPts val="2200"/>
                        </a:lnSpc>
                        <a:spcBef>
                          <a:spcPts val="395"/>
                        </a:spcBef>
                        <a:spcAft>
                          <a:spcPts val="655"/>
                        </a:spcAft>
                      </a:pPr>
                      <a:r>
                        <a:rPr lang="fr-FR" sz="1800" spc="0" dirty="0">
                          <a:solidFill>
                            <a:srgbClr val="000000"/>
                          </a:solidFill>
                          <a:latin typeface="Times New Roman" panose="02020603050405020304" pitchFamily="1"/>
                        </a:rPr>
                        <a:t>Enseignement </a:t>
                      </a:r>
                      <a:r>
                        <a:rPr sz="1800" dirty="0"/>
                        <a:t/>
                      </a:r>
                      <a:br>
                        <a:rPr sz="1800" dirty="0"/>
                      </a:br>
                      <a:r>
                        <a:rPr lang="fr-FR" sz="1800" spc="0" dirty="0">
                          <a:solidFill>
                            <a:srgbClr val="000000"/>
                          </a:solidFill>
                          <a:latin typeface="Times New Roman" panose="02020603050405020304" pitchFamily="1"/>
                        </a:rPr>
                        <a:t>scientifique </a:t>
                      </a:r>
                      <a:r>
                        <a:rPr lang="fr-FR" sz="1800" spc="0" dirty="0" smtClean="0">
                          <a:solidFill>
                            <a:srgbClr val="000000"/>
                          </a:solidFill>
                          <a:latin typeface="Times New Roman" panose="02020603050405020304" pitchFamily="1"/>
                        </a:rPr>
                        <a:t>(Svt+Phys)</a:t>
                      </a:r>
                      <a:endParaRPr lang="fr-FR" sz="1800" spc="0" dirty="0">
                        <a:solidFill>
                          <a:srgbClr val="000000"/>
                        </a:solidFill>
                        <a:latin typeface="Times New Roman" panose="02020603050405020304" pitchFamily="1"/>
                      </a:endParaRPr>
                    </a:p>
                  </a:txBody>
                  <a:tcPr marL="0" marR="0" marT="0" marB="0"/>
                </a:tc>
                <a:tc>
                  <a:txBody>
                    <a:bodyPr/>
                    <a:lstStyle/>
                    <a:p>
                      <a:pPr marL="0" marR="0" indent="0" algn="ctr">
                        <a:lnSpc>
                          <a:spcPts val="2100"/>
                        </a:lnSpc>
                        <a:spcBef>
                          <a:spcPts val="505"/>
                        </a:spcBef>
                        <a:spcAft>
                          <a:spcPts val="2815"/>
                        </a:spcAft>
                      </a:pPr>
                      <a:r>
                        <a:rPr lang="fr-FR" sz="1800" spc="0" dirty="0" smtClean="0">
                          <a:solidFill>
                            <a:srgbClr val="000000"/>
                          </a:solidFill>
                          <a:latin typeface="Times New Roman" panose="02020603050405020304" pitchFamily="1"/>
                        </a:rPr>
                        <a:t>2h </a:t>
                      </a:r>
                      <a:endParaRPr lang="fr-FR" sz="1800" spc="0" dirty="0">
                        <a:solidFill>
                          <a:srgbClr val="000000"/>
                        </a:solidFill>
                        <a:latin typeface="Times New Roman" panose="02020603050405020304" pitchFamily="1"/>
                      </a:endParaRPr>
                    </a:p>
                  </a:txBody>
                  <a:tcPr marL="0" marR="0" marT="0" marB="0"/>
                </a:tc>
                <a:tc>
                  <a:txBody>
                    <a:bodyPr/>
                    <a:lstStyle/>
                    <a:p>
                      <a:pPr marL="0" marR="0" indent="0" algn="ctr">
                        <a:lnSpc>
                          <a:spcPts val="2100"/>
                        </a:lnSpc>
                        <a:spcBef>
                          <a:spcPts val="505"/>
                        </a:spcBef>
                        <a:spcAft>
                          <a:spcPts val="2815"/>
                        </a:spcAft>
                      </a:pPr>
                      <a:r>
                        <a:rPr lang="fr-FR" sz="1800" spc="0" dirty="0" smtClean="0">
                          <a:solidFill>
                            <a:srgbClr val="000000"/>
                          </a:solidFill>
                          <a:latin typeface="Times New Roman" panose="02020603050405020304" pitchFamily="1"/>
                        </a:rPr>
                        <a:t>2h </a:t>
                      </a:r>
                      <a:endParaRPr lang="fr-FR" sz="1800" spc="0" dirty="0">
                        <a:solidFill>
                          <a:srgbClr val="000000"/>
                        </a:solidFill>
                        <a:latin typeface="Times New Roman" panose="02020603050405020304" pitchFamily="1"/>
                      </a:endParaRPr>
                    </a:p>
                  </a:txBody>
                  <a:tcPr marL="0" marR="0" marT="0" marB="0"/>
                </a:tc>
              </a:tr>
              <a:tr h="360905">
                <a:tc>
                  <a:txBody>
                    <a:bodyPr/>
                    <a:lstStyle/>
                    <a:p>
                      <a:pPr marL="0" marR="742315" indent="0" algn="l">
                        <a:lnSpc>
                          <a:spcPts val="2100"/>
                        </a:lnSpc>
                        <a:spcBef>
                          <a:spcPts val="530"/>
                        </a:spcBef>
                        <a:spcAft>
                          <a:spcPts val="560"/>
                        </a:spcAft>
                      </a:pPr>
                      <a:r>
                        <a:rPr lang="fr-FR" sz="1800" spc="0" dirty="0">
                          <a:solidFill>
                            <a:srgbClr val="000000"/>
                          </a:solidFill>
                          <a:latin typeface="Times New Roman" panose="02020603050405020304" pitchFamily="1"/>
                        </a:rPr>
                        <a:t>EPS </a:t>
                      </a:r>
                    </a:p>
                  </a:txBody>
                  <a:tcPr marL="0" marR="0" marT="0" marB="0" anchor="ctr"/>
                </a:tc>
                <a:tc>
                  <a:txBody>
                    <a:bodyPr/>
                    <a:lstStyle/>
                    <a:p>
                      <a:pPr marL="0" marR="0" indent="0" algn="ctr">
                        <a:lnSpc>
                          <a:spcPts val="2100"/>
                        </a:lnSpc>
                        <a:spcBef>
                          <a:spcPts val="530"/>
                        </a:spcBef>
                        <a:spcAft>
                          <a:spcPts val="560"/>
                        </a:spcAft>
                      </a:pPr>
                      <a:r>
                        <a:rPr lang="fr-FR" sz="1800" spc="0" dirty="0" smtClean="0">
                          <a:solidFill>
                            <a:srgbClr val="000000"/>
                          </a:solidFill>
                          <a:latin typeface="Times New Roman" panose="02020603050405020304" pitchFamily="1"/>
                        </a:rPr>
                        <a:t>2h </a:t>
                      </a:r>
                      <a:endParaRPr lang="fr-FR" sz="1800" spc="0" dirty="0">
                        <a:solidFill>
                          <a:srgbClr val="000000"/>
                        </a:solidFill>
                        <a:latin typeface="Times New Roman" panose="02020603050405020304" pitchFamily="1"/>
                      </a:endParaRPr>
                    </a:p>
                  </a:txBody>
                  <a:tcPr marL="0" marR="0" marT="0" marB="0" anchor="ctr"/>
                </a:tc>
                <a:tc>
                  <a:txBody>
                    <a:bodyPr/>
                    <a:lstStyle/>
                    <a:p>
                      <a:pPr marL="0" marR="0" indent="0" algn="ctr">
                        <a:lnSpc>
                          <a:spcPts val="2100"/>
                        </a:lnSpc>
                        <a:spcBef>
                          <a:spcPts val="530"/>
                        </a:spcBef>
                        <a:spcAft>
                          <a:spcPts val="560"/>
                        </a:spcAft>
                      </a:pPr>
                      <a:r>
                        <a:rPr lang="fr-FR" sz="1800" spc="0" dirty="0" smtClean="0">
                          <a:solidFill>
                            <a:srgbClr val="000000"/>
                          </a:solidFill>
                          <a:latin typeface="Times New Roman" panose="02020603050405020304" pitchFamily="1"/>
                        </a:rPr>
                        <a:t>2h </a:t>
                      </a:r>
                      <a:endParaRPr lang="fr-FR" sz="1800" spc="0" dirty="0">
                        <a:solidFill>
                          <a:srgbClr val="000000"/>
                        </a:solidFill>
                        <a:latin typeface="Times New Roman" panose="02020603050405020304" pitchFamily="1"/>
                      </a:endParaRPr>
                    </a:p>
                  </a:txBody>
                  <a:tcPr marL="0" marR="0" marT="0" marB="0" anchor="ctr"/>
                </a:tc>
              </a:tr>
              <a:tr h="558800">
                <a:tc>
                  <a:txBody>
                    <a:bodyPr/>
                    <a:lstStyle/>
                    <a:p>
                      <a:pPr marL="0" marR="170815" indent="0" algn="l">
                        <a:lnSpc>
                          <a:spcPts val="2200"/>
                        </a:lnSpc>
                        <a:spcBef>
                          <a:spcPts val="405"/>
                        </a:spcBef>
                        <a:spcAft>
                          <a:spcPts val="3835"/>
                        </a:spcAft>
                      </a:pPr>
                      <a:r>
                        <a:rPr lang="fr-FR" sz="1800" b="1" spc="0" dirty="0">
                          <a:solidFill>
                            <a:srgbClr val="FF0000"/>
                          </a:solidFill>
                          <a:latin typeface="Times New Roman" panose="02020603050405020304" pitchFamily="1"/>
                        </a:rPr>
                        <a:t>SPECIALITES: </a:t>
                      </a:r>
                    </a:p>
                  </a:txBody>
                  <a:tcPr marL="0" marR="0" marT="0" marB="0"/>
                </a:tc>
                <a:tc>
                  <a:txBody>
                    <a:bodyPr/>
                    <a:lstStyle/>
                    <a:p>
                      <a:pPr marL="0" marR="0" indent="0" algn="ctr">
                        <a:lnSpc>
                          <a:spcPts val="2200"/>
                        </a:lnSpc>
                        <a:spcBef>
                          <a:spcPts val="405"/>
                        </a:spcBef>
                        <a:spcAft>
                          <a:spcPts val="0"/>
                        </a:spcAft>
                      </a:pPr>
                      <a:r>
                        <a:rPr lang="fr-FR" sz="1800" b="1" spc="0" dirty="0" smtClean="0">
                          <a:solidFill>
                            <a:srgbClr val="FF0000"/>
                          </a:solidFill>
                          <a:latin typeface="Times New Roman" panose="02020603050405020304" pitchFamily="1"/>
                        </a:rPr>
                        <a:t>12h </a:t>
                      </a:r>
                      <a:endParaRPr lang="fr-FR" sz="1800" b="1" spc="0" dirty="0">
                        <a:solidFill>
                          <a:srgbClr val="FF0000"/>
                        </a:solidFill>
                        <a:latin typeface="Times New Roman" panose="02020603050405020304" pitchFamily="1"/>
                      </a:endParaRPr>
                    </a:p>
                    <a:p>
                      <a:pPr marL="0" marR="0" indent="0" algn="ctr">
                        <a:lnSpc>
                          <a:spcPts val="2200"/>
                        </a:lnSpc>
                        <a:spcBef>
                          <a:spcPts val="0"/>
                        </a:spcBef>
                        <a:spcAft>
                          <a:spcPts val="1675"/>
                        </a:spcAft>
                      </a:pPr>
                      <a:r>
                        <a:rPr lang="fr-FR" sz="1800" b="1" spc="0" dirty="0">
                          <a:solidFill>
                            <a:srgbClr val="FF0000"/>
                          </a:solidFill>
                          <a:latin typeface="Times New Roman" panose="02020603050405020304" pitchFamily="1"/>
                        </a:rPr>
                        <a:t>(3 x </a:t>
                      </a:r>
                      <a:r>
                        <a:rPr lang="fr-FR" sz="1800" b="1" spc="0" dirty="0" smtClean="0">
                          <a:solidFill>
                            <a:srgbClr val="FF0000"/>
                          </a:solidFill>
                          <a:latin typeface="Times New Roman" panose="02020603050405020304" pitchFamily="1"/>
                        </a:rPr>
                        <a:t>4h) </a:t>
                      </a:r>
                      <a:endParaRPr lang="fr-FR" sz="1800" b="1" spc="0" dirty="0">
                        <a:solidFill>
                          <a:srgbClr val="FF0000"/>
                        </a:solidFill>
                        <a:latin typeface="Times New Roman" panose="02020603050405020304" pitchFamily="1"/>
                      </a:endParaRPr>
                    </a:p>
                  </a:txBody>
                  <a:tcPr marL="0" marR="0" marT="0" marB="0"/>
                </a:tc>
                <a:tc>
                  <a:txBody>
                    <a:bodyPr/>
                    <a:lstStyle/>
                    <a:p>
                      <a:pPr marL="0" marR="0" indent="0" algn="ctr">
                        <a:lnSpc>
                          <a:spcPts val="2200"/>
                        </a:lnSpc>
                        <a:spcBef>
                          <a:spcPts val="405"/>
                        </a:spcBef>
                        <a:spcAft>
                          <a:spcPts val="0"/>
                        </a:spcAft>
                      </a:pPr>
                      <a:r>
                        <a:rPr lang="fr-FR" sz="1800" b="1" spc="0" dirty="0" smtClean="0">
                          <a:solidFill>
                            <a:srgbClr val="FF0000"/>
                          </a:solidFill>
                          <a:latin typeface="Times New Roman" panose="02020603050405020304" pitchFamily="1"/>
                        </a:rPr>
                        <a:t>12h </a:t>
                      </a:r>
                      <a:endParaRPr lang="fr-FR" sz="1800" b="1" spc="0" dirty="0">
                        <a:solidFill>
                          <a:srgbClr val="FF0000"/>
                        </a:solidFill>
                        <a:latin typeface="Times New Roman" panose="02020603050405020304" pitchFamily="1"/>
                      </a:endParaRPr>
                    </a:p>
                    <a:p>
                      <a:pPr marL="0" marR="0" indent="0" algn="ctr">
                        <a:lnSpc>
                          <a:spcPts val="2200"/>
                        </a:lnSpc>
                        <a:spcBef>
                          <a:spcPts val="0"/>
                        </a:spcBef>
                        <a:spcAft>
                          <a:spcPts val="1675"/>
                        </a:spcAft>
                      </a:pPr>
                      <a:r>
                        <a:rPr lang="fr-FR" sz="1800" b="1" spc="0" dirty="0">
                          <a:solidFill>
                            <a:srgbClr val="FF0000"/>
                          </a:solidFill>
                          <a:latin typeface="Times New Roman" panose="02020603050405020304" pitchFamily="1"/>
                        </a:rPr>
                        <a:t>(2 x </a:t>
                      </a:r>
                      <a:r>
                        <a:rPr lang="fr-FR" sz="1800" b="1" spc="0" dirty="0" smtClean="0">
                          <a:solidFill>
                            <a:srgbClr val="FF0000"/>
                          </a:solidFill>
                          <a:latin typeface="Times New Roman" panose="02020603050405020304" pitchFamily="1"/>
                        </a:rPr>
                        <a:t>6h) </a:t>
                      </a:r>
                      <a:endParaRPr lang="fr-FR" sz="1800" b="1" spc="0" dirty="0">
                        <a:solidFill>
                          <a:srgbClr val="FF0000"/>
                        </a:solidFill>
                        <a:latin typeface="Times New Roman" panose="02020603050405020304" pitchFamily="1"/>
                      </a:endParaRPr>
                    </a:p>
                  </a:txBody>
                  <a:tcPr marL="0" marR="0" marT="0" marB="0"/>
                </a:tc>
              </a:tr>
            </a:tbl>
          </a:graphicData>
        </a:graphic>
      </p:graphicFrame>
      <p:sp>
        <p:nvSpPr>
          <p:cNvPr id="3" name="Titre 2"/>
          <p:cNvSpPr>
            <a:spLocks noGrp="1"/>
          </p:cNvSpPr>
          <p:nvPr>
            <p:ph type="title"/>
          </p:nvPr>
        </p:nvSpPr>
        <p:spPr>
          <a:xfrm>
            <a:off x="457200" y="274638"/>
            <a:ext cx="8229600" cy="490066"/>
          </a:xfrm>
        </p:spPr>
        <p:txBody>
          <a:bodyPr>
            <a:normAutofit fontScale="90000"/>
          </a:bodyPr>
          <a:lstStyle/>
          <a:p>
            <a:pPr algn="ctr"/>
            <a:r>
              <a:rPr lang="fr-F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Horaires de la voie générale</a:t>
            </a:r>
            <a:endParaRPr lang="fr-F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ZoneTexte 4"/>
          <p:cNvSpPr txBox="1"/>
          <p:nvPr/>
        </p:nvSpPr>
        <p:spPr>
          <a:xfrm>
            <a:off x="611560" y="4725144"/>
            <a:ext cx="7704856" cy="1700466"/>
          </a:xfrm>
          <a:prstGeom prst="rect">
            <a:avLst/>
          </a:prstGeom>
          <a:noFill/>
        </p:spPr>
        <p:txBody>
          <a:bodyPr wrap="square" rtlCol="0">
            <a:spAutoFit/>
          </a:bodyPr>
          <a:lstStyle/>
          <a:p>
            <a:pPr marR="399415" algn="ctr">
              <a:spcBef>
                <a:spcPts val="580"/>
              </a:spcBef>
              <a:spcAft>
                <a:spcPts val="600"/>
              </a:spcAft>
            </a:pPr>
            <a:r>
              <a:rPr lang="fr-FR" dirty="0" smtClean="0">
                <a:solidFill>
                  <a:srgbClr val="000000"/>
                </a:solidFill>
                <a:latin typeface="Times New Roman" panose="02020603050405020304" pitchFamily="1"/>
              </a:rPr>
              <a:t>S ’ajoutent les options </a:t>
            </a:r>
            <a:r>
              <a:rPr lang="fr-FR" dirty="0">
                <a:solidFill>
                  <a:srgbClr val="000000"/>
                </a:solidFill>
                <a:latin typeface="Times New Roman" panose="02020603050405020304" pitchFamily="1"/>
              </a:rPr>
              <a:t>, </a:t>
            </a:r>
            <a:r>
              <a:rPr lang="fr-FR" dirty="0" smtClean="0">
                <a:solidFill>
                  <a:srgbClr val="000000"/>
                </a:solidFill>
                <a:latin typeface="Times New Roman" panose="02020603050405020304" pitchFamily="1"/>
              </a:rPr>
              <a:t>l’accompagnement </a:t>
            </a:r>
            <a:r>
              <a:rPr lang="fr-FR" dirty="0">
                <a:solidFill>
                  <a:srgbClr val="000000"/>
                </a:solidFill>
                <a:latin typeface="Times New Roman" panose="02020603050405020304" pitchFamily="1"/>
              </a:rPr>
              <a:t>personnalisé, </a:t>
            </a:r>
            <a:r>
              <a:rPr lang="fr-FR" dirty="0" smtClean="0">
                <a:solidFill>
                  <a:srgbClr val="000000"/>
                </a:solidFill>
                <a:latin typeface="Times New Roman" panose="02020603050405020304" pitchFamily="1"/>
              </a:rPr>
              <a:t>l’accompagnement </a:t>
            </a:r>
            <a:r>
              <a:rPr lang="fr-FR" dirty="0">
                <a:solidFill>
                  <a:srgbClr val="000000"/>
                </a:solidFill>
                <a:latin typeface="Times New Roman" panose="02020603050405020304" pitchFamily="1"/>
              </a:rPr>
              <a:t>à l’orientation, </a:t>
            </a:r>
            <a:r>
              <a:rPr lang="fr-FR" dirty="0" smtClean="0">
                <a:solidFill>
                  <a:srgbClr val="000000"/>
                </a:solidFill>
                <a:latin typeface="Times New Roman" panose="02020603050405020304" pitchFamily="1"/>
              </a:rPr>
              <a:t>et l’heure de vie </a:t>
            </a:r>
            <a:r>
              <a:rPr lang="fr-FR" dirty="0">
                <a:solidFill>
                  <a:srgbClr val="000000"/>
                </a:solidFill>
                <a:latin typeface="Times New Roman" panose="02020603050405020304" pitchFamily="1"/>
              </a:rPr>
              <a:t>de </a:t>
            </a:r>
            <a:r>
              <a:rPr lang="fr-FR" dirty="0" smtClean="0">
                <a:solidFill>
                  <a:srgbClr val="000000"/>
                </a:solidFill>
                <a:latin typeface="Times New Roman" panose="02020603050405020304" pitchFamily="1"/>
              </a:rPr>
              <a:t>classe</a:t>
            </a:r>
            <a:r>
              <a:rPr lang="fr-FR" b="1" dirty="0" smtClean="0">
                <a:solidFill>
                  <a:srgbClr val="000000"/>
                </a:solidFill>
                <a:latin typeface="Times New Roman" panose="02020603050405020304" pitchFamily="1"/>
              </a:rPr>
              <a:t>.</a:t>
            </a:r>
          </a:p>
          <a:p>
            <a:pPr marR="399415" algn="ctr">
              <a:spcAft>
                <a:spcPts val="600"/>
              </a:spcAft>
            </a:pPr>
            <a:r>
              <a:rPr lang="fr-FR" b="1" dirty="0" smtClean="0">
                <a:solidFill>
                  <a:srgbClr val="FF0000"/>
                </a:solidFill>
                <a:latin typeface="Times New Roman" panose="02020603050405020304" pitchFamily="1"/>
              </a:rPr>
              <a:t>Rentrée </a:t>
            </a:r>
            <a:r>
              <a:rPr lang="fr-FR" b="1" dirty="0">
                <a:solidFill>
                  <a:srgbClr val="FF0000"/>
                </a:solidFill>
                <a:latin typeface="Times New Roman" panose="02020603050405020304" pitchFamily="1"/>
              </a:rPr>
              <a:t>2023 Mathématiques tronc commun 1h30 (uniquement pour ceux qui ne choisissent pas la spécialité)</a:t>
            </a:r>
          </a:p>
          <a:p>
            <a:pPr marR="399415" algn="r">
              <a:lnSpc>
                <a:spcPts val="2100"/>
              </a:lnSpc>
              <a:spcBef>
                <a:spcPts val="580"/>
              </a:spcBef>
              <a:spcAft>
                <a:spcPts val="2740"/>
              </a:spcAft>
            </a:pPr>
            <a:r>
              <a:rPr lang="fr-FR" dirty="0">
                <a:solidFill>
                  <a:srgbClr val="000000"/>
                </a:solidFill>
                <a:latin typeface="Times New Roman" panose="02020603050405020304" pitchFamily="1"/>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p:cNvSpPr txBox="1">
            <a:spLocks/>
          </p:cNvSpPr>
          <p:nvPr/>
        </p:nvSpPr>
        <p:spPr>
          <a:xfrm>
            <a:off x="0" y="692696"/>
            <a:ext cx="9144000" cy="50851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endParaRPr kumimoji="0" lang="fr-FR" sz="2300" b="1" i="0" u="sng"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365760" lvl="0" indent="-256032" algn="ctr">
              <a:spcBef>
                <a:spcPts val="400"/>
              </a:spcBef>
              <a:buClr>
                <a:schemeClr val="accent1"/>
              </a:buClr>
              <a:buSzPct val="68000"/>
            </a:pPr>
            <a:r>
              <a:rPr kumimoji="0" lang="fr-FR" sz="2300" b="1" i="0" u="sng"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Au lycée Louis Lachenal, l’élève choisira des enseignements de spécialités parmi les suivants</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1800" b="0"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Histoire géographie, géopolitique et sciences politiques,</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Humanités, littérature et philosophie, </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Langues, littérature et cultures étrangères en anglais,</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Anglais monde contemporain,</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Mathématiques,</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Numérique et sciences informatiques,</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Physique-chimie</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Sciences économiques et sociales</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Sciences de l’ingénieur</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Sciences de la vie et de la terre</a:t>
            </a:r>
          </a:p>
          <a:p>
            <a:pPr marL="365760" marR="0" lvl="0" indent="-256032" algn="l" defTabSz="914400" rtl="0" eaLnBrk="1" fontAlgn="auto" latinLnBrk="0" hangingPunct="1">
              <a:lnSpc>
                <a:spcPct val="100000"/>
              </a:lnSpc>
              <a:spcBef>
                <a:spcPts val="400"/>
              </a:spcBef>
              <a:spcAft>
                <a:spcPts val="0"/>
              </a:spcAft>
              <a:buClrTx/>
              <a:buSzPct val="68000"/>
              <a:buFont typeface="Wingdings 3"/>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Tx/>
              <a:buSzPct val="68000"/>
              <a:tabLst/>
              <a:defRPr/>
            </a:pPr>
            <a:r>
              <a:rPr kumimoji="0" lang="fr-FR" sz="2300" b="1" i="0" u="sng"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Dans les autres lycées du bassin d’Annecy</a:t>
            </a:r>
          </a:p>
          <a:p>
            <a:pPr marL="365760" marR="0" lvl="0" indent="-256032" algn="ctr" defTabSz="914400" rtl="0" eaLnBrk="1" fontAlgn="auto" latinLnBrk="0" hangingPunct="1">
              <a:lnSpc>
                <a:spcPct val="100000"/>
              </a:lnSpc>
              <a:spcBef>
                <a:spcPts val="400"/>
              </a:spcBef>
              <a:spcAft>
                <a:spcPts val="0"/>
              </a:spcAft>
              <a:buClrTx/>
              <a:buSzPct val="68000"/>
              <a:buFont typeface="Wingdings 3"/>
              <a:buChar char=""/>
              <a:tabLst/>
              <a:defRPr/>
            </a:pPr>
            <a:endParaRPr kumimoji="0" lang="fr-FR" sz="1800" b="0"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Littérature, langues et cultures de l’Antiquité</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Arts (arts </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plastiques </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ou musique ou théatre ou cinéma-audiovisuel ou dans ou histoire des arts)</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Biologie écologie (dans les lycées agricoles uniquement)</a:t>
            </a: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lang="fr-FR" dirty="0" smtClean="0"/>
              <a:t>Education Physique, Pratiques et culture sportives</a:t>
            </a: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Tx/>
              <a:buSzPct val="68000"/>
              <a:buFont typeface="Wingdings 3"/>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3"/>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ZoneTexte 2"/>
          <p:cNvSpPr txBox="1"/>
          <p:nvPr/>
        </p:nvSpPr>
        <p:spPr>
          <a:xfrm>
            <a:off x="0" y="0"/>
            <a:ext cx="9144000" cy="86177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rtlCol="0">
            <a:spAutoFit/>
          </a:bodyPr>
          <a:lstStyle/>
          <a:p>
            <a:pPr lvl="0" algn="ctr">
              <a:spcBef>
                <a:spcPts val="1200"/>
              </a:spcBef>
            </a:pP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voie générale </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86177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rtlCol="0">
            <a:spAutoFit/>
          </a:bodyPr>
          <a:lstStyle/>
          <a:p>
            <a:pPr lvl="0" algn="ctr">
              <a:spcBef>
                <a:spcPts val="1200"/>
              </a:spcBef>
            </a:pP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voie générale </a:t>
            </a:r>
          </a:p>
          <a:p>
            <a:endParaRPr lang="fr-FR" dirty="0"/>
          </a:p>
        </p:txBody>
      </p:sp>
      <p:sp>
        <p:nvSpPr>
          <p:cNvPr id="4" name="Sous-titre 2"/>
          <p:cNvSpPr txBox="1">
            <a:spLocks/>
          </p:cNvSpPr>
          <p:nvPr/>
        </p:nvSpPr>
        <p:spPr>
          <a:xfrm>
            <a:off x="0" y="692696"/>
            <a:ext cx="9144000" cy="50851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endParaRPr kumimoji="0" lang="fr-FR" sz="2300" b="1" i="0" u="sng"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365760" lvl="0" indent="-256032" algn="ctr">
              <a:spcBef>
                <a:spcPts val="400"/>
              </a:spcBef>
              <a:buClr>
                <a:schemeClr val="accent1"/>
              </a:buClr>
              <a:buSzPct val="68000"/>
            </a:pPr>
            <a:r>
              <a:rPr kumimoji="0" lang="fr-FR" sz="2300" b="1" i="0" u="sng"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Des </a:t>
            </a:r>
            <a:r>
              <a:rPr kumimoji="0" lang="fr-FR" sz="2300" b="1" i="0" u="sng" strike="noStrike" kern="1200" cap="none" spc="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enseignements optionnels pour renforcer ses connaissances ou compléter son profil</a:t>
            </a:r>
            <a:endParaRPr kumimoji="0" lang="fr-FR" sz="2300" b="1" i="0" u="sng"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lang="fr-FR" sz="1600" dirty="0" smtClean="0"/>
              <a:t>En première et en terminale </a:t>
            </a:r>
            <a:r>
              <a:rPr lang="fr-FR" sz="1600" b="1" u="sng" dirty="0" smtClean="0"/>
              <a:t>au lycée Louis Lachenal</a:t>
            </a:r>
            <a:r>
              <a:rPr lang="fr-FR" sz="1600" dirty="0" smtClean="0"/>
              <a:t>, les élèves de la voie générale pourront choisir un enseignement optionnel </a:t>
            </a:r>
          </a:p>
          <a:p>
            <a:pPr marL="822960" lvl="1" indent="-256032">
              <a:spcBef>
                <a:spcPts val="400"/>
              </a:spcBef>
              <a:buSzPct val="68000"/>
              <a:buFont typeface="Wingdings" pitchFamily="2" charset="2"/>
              <a:buChar char="ü"/>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Arts plastiques</a:t>
            </a:r>
          </a:p>
          <a:p>
            <a:pPr marL="822960" lvl="1" indent="-256032">
              <a:spcBef>
                <a:spcPts val="400"/>
              </a:spcBef>
              <a:buSzPct val="68000"/>
              <a:buFont typeface="Wingdings" pitchFamily="2" charset="2"/>
              <a:buChar char="ü"/>
            </a:pPr>
            <a:r>
              <a:rPr lang="fr-FR" sz="1600" dirty="0" smtClean="0"/>
              <a:t>Education physique et sportive</a:t>
            </a:r>
          </a:p>
          <a:p>
            <a:pPr marL="822960" lvl="1" indent="-256032">
              <a:spcBef>
                <a:spcPts val="400"/>
              </a:spcBef>
              <a:buSzPct val="68000"/>
              <a:buFont typeface="Wingdings" pitchFamily="2" charset="2"/>
              <a:buChar char="ü"/>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L’anglais euro</a:t>
            </a:r>
            <a:r>
              <a:rPr kumimoji="0" lang="fr-FR" sz="1600" b="0" i="0" u="none" strike="noStrike" kern="1200" cap="none" spc="0" normalizeH="0" noProof="0" dirty="0" smtClean="0">
                <a:ln>
                  <a:noFill/>
                </a:ln>
                <a:solidFill>
                  <a:schemeClr val="tx1"/>
                </a:solidFill>
                <a:effectLst/>
                <a:uLnTx/>
                <a:uFillTx/>
                <a:latin typeface="+mn-lt"/>
                <a:ea typeface="+mn-ea"/>
                <a:cs typeface="+mn-cs"/>
              </a:rPr>
              <a:t> (uniquement pour les élèves ayant commencé en seconde)</a:t>
            </a:r>
            <a:endParaRPr kumimoji="0" lang="fr-FR" sz="1600" b="0"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Dans les autres lycées du bassin d’Annecy</a:t>
            </a:r>
          </a:p>
          <a:p>
            <a:pPr marL="822960" lvl="1" indent="-256032">
              <a:spcBef>
                <a:spcPts val="400"/>
              </a:spcBef>
              <a:buSzPct val="68000"/>
              <a:buFont typeface="Wingdings" pitchFamily="2" charset="2"/>
              <a:buChar char="ü"/>
            </a:pPr>
            <a:r>
              <a:rPr lang="fr-FR" sz="1600" dirty="0" smtClean="0"/>
              <a:t>Langue vivante C</a:t>
            </a:r>
          </a:p>
          <a:p>
            <a:pPr marL="822960" lvl="1" indent="-256032">
              <a:spcBef>
                <a:spcPts val="400"/>
              </a:spcBef>
              <a:buSzPct val="68000"/>
              <a:buFont typeface="Wingdings" pitchFamily="2" charset="2"/>
              <a:buChar char="ü"/>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Langues</a:t>
            </a:r>
            <a:r>
              <a:rPr kumimoji="0" lang="fr-FR" sz="1600" b="0" i="0" u="none" strike="noStrike" kern="1200" cap="none" spc="0" normalizeH="0" noProof="0" dirty="0" smtClean="0">
                <a:ln>
                  <a:noFill/>
                </a:ln>
                <a:solidFill>
                  <a:schemeClr val="tx1"/>
                </a:solidFill>
                <a:effectLst/>
                <a:uLnTx/>
                <a:uFillTx/>
                <a:latin typeface="+mn-lt"/>
                <a:ea typeface="+mn-ea"/>
                <a:cs typeface="+mn-cs"/>
              </a:rPr>
              <a:t> et culture de l’Antiquité (cumulable avec une autre option)</a:t>
            </a:r>
          </a:p>
          <a:p>
            <a:pPr marL="365760" indent="-256032">
              <a:spcBef>
                <a:spcPts val="400"/>
              </a:spcBef>
              <a:buSzPct val="68000"/>
              <a:buFont typeface="Wingdings" pitchFamily="2" charset="2"/>
              <a:buChar char="q"/>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En terminale uniquement</a:t>
            </a:r>
            <a:r>
              <a:rPr lang="fr-FR" sz="1600" dirty="0" smtClean="0"/>
              <a:t>, afin enrichir leur parcours, les élèves peuvent choisir </a:t>
            </a:r>
          </a:p>
          <a:p>
            <a:pPr marL="822960" lvl="1" indent="-256032">
              <a:spcBef>
                <a:spcPts val="400"/>
              </a:spcBef>
              <a:buSzPct val="68000"/>
              <a:buFont typeface="Wingdings" pitchFamily="2" charset="2"/>
              <a:buChar char="ü"/>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Droits</a:t>
            </a:r>
            <a:r>
              <a:rPr kumimoji="0" lang="fr-FR" sz="1600" b="0" i="0" u="none" strike="noStrike" kern="1200" cap="none" spc="0" normalizeH="0" noProof="0" dirty="0" smtClean="0">
                <a:ln>
                  <a:noFill/>
                </a:ln>
                <a:solidFill>
                  <a:schemeClr val="tx1"/>
                </a:solidFill>
                <a:effectLst/>
                <a:uLnTx/>
                <a:uFillTx/>
                <a:latin typeface="+mn-lt"/>
                <a:ea typeface="+mn-ea"/>
                <a:cs typeface="+mn-cs"/>
              </a:rPr>
              <a:t> et grands enjeux de monde contemporain,</a:t>
            </a:r>
          </a:p>
          <a:p>
            <a:pPr marL="822960" lvl="1" indent="-256032">
              <a:spcBef>
                <a:spcPts val="400"/>
              </a:spcBef>
              <a:buSzPct val="68000"/>
              <a:buFont typeface="Wingdings" pitchFamily="2" charset="2"/>
              <a:buChar char="ü"/>
            </a:pPr>
            <a:r>
              <a:rPr lang="fr-FR" sz="1600" noProof="0" dirty="0" smtClean="0"/>
              <a:t>Mathématiques expertes, pour les élèves ayant la spécialité Mathématiques en première et en terminale</a:t>
            </a:r>
          </a:p>
          <a:p>
            <a:pPr marL="822960" lvl="1" indent="-256032">
              <a:spcBef>
                <a:spcPts val="400"/>
              </a:spcBef>
              <a:buSzPct val="68000"/>
              <a:buFont typeface="Wingdings" pitchFamily="2" charset="2"/>
              <a:buChar char="ü"/>
            </a:pPr>
            <a:r>
              <a:rPr lang="fr-FR" sz="1600" noProof="0" dirty="0" smtClean="0"/>
              <a:t>Mathématiques complémentaires</a:t>
            </a:r>
            <a:r>
              <a:rPr lang="fr-FR" sz="1600" dirty="0" smtClean="0"/>
              <a:t>, pour les élèves ayant abondonné la spécialité mathématiques en première,</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q"/>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Tx/>
              <a:buSzPct val="68000"/>
              <a:buFont typeface="Wingdings 3"/>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nfographie_coef-bac-general-700x1178.jpg"/>
          <p:cNvPicPr>
            <a:picLocks noGrp="1" noChangeAspect="1"/>
          </p:cNvPicPr>
          <p:nvPr>
            <p:ph idx="1"/>
          </p:nvPr>
        </p:nvPicPr>
        <p:blipFill>
          <a:blip r:embed="rId2" cstate="print"/>
          <a:srcRect b="5131"/>
          <a:stretch>
            <a:fillRect/>
          </a:stretch>
        </p:blipFill>
        <p:spPr>
          <a:xfrm>
            <a:off x="4788024" y="260648"/>
            <a:ext cx="3985595" cy="6363038"/>
          </a:xfrm>
        </p:spPr>
      </p:pic>
      <p:sp>
        <p:nvSpPr>
          <p:cNvPr id="6" name="Titre 5"/>
          <p:cNvSpPr>
            <a:spLocks noGrp="1"/>
          </p:cNvSpPr>
          <p:nvPr>
            <p:ph type="title"/>
          </p:nvPr>
        </p:nvSpPr>
        <p:spPr>
          <a:xfrm>
            <a:off x="755576" y="620688"/>
            <a:ext cx="3312368" cy="5026570"/>
          </a:xfrm>
          <a:ln>
            <a:solidFill>
              <a:schemeClr val="accent4">
                <a:lumMod val="60000"/>
                <a:lumOff val="40000"/>
              </a:schemeClr>
            </a:solidFill>
          </a:ln>
          <a:effectLst>
            <a:glow rad="63500">
              <a:schemeClr val="accent4">
                <a:satMod val="175000"/>
                <a:alpha val="40000"/>
              </a:schemeClr>
            </a:glow>
          </a:effectLst>
        </p:spPr>
        <p:txBody>
          <a:bodyPr>
            <a:normAutofit/>
          </a:bodyPr>
          <a:lstStyle/>
          <a:p>
            <a:pPr algn="ctr"/>
            <a:r>
              <a:rPr lang="fr-FR" sz="4000" dirty="0" smtClean="0"/>
              <a:t>Les coefficients du baccalauréat général par matière</a:t>
            </a:r>
            <a:endParaRPr lang="fr-FR"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3178</TotalTime>
  <Words>1648</Words>
  <Application>Microsoft Office PowerPoint</Application>
  <PresentationFormat>Affichage à l'écran (4:3)</PresentationFormat>
  <Paragraphs>366</Paragraphs>
  <Slides>33</Slides>
  <Notes>2</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Rotonde</vt:lpstr>
      <vt:lpstr>Orientation après la seconde</vt:lpstr>
      <vt:lpstr>LE NOUVEAU LYCEE CE QUI A CHANGE DEPUIS LA REFORME </vt:lpstr>
      <vt:lpstr>LE NOUVEAU LYCEE</vt:lpstr>
      <vt:lpstr>Présentation des trois voies qui existent après une seconde Générale et Technologique</vt:lpstr>
      <vt:lpstr>Diapositive 5</vt:lpstr>
      <vt:lpstr>Horaires de la voie générale</vt:lpstr>
      <vt:lpstr>Diapositive 7</vt:lpstr>
      <vt:lpstr>Diapositive 8</vt:lpstr>
      <vt:lpstr>Les coefficients du baccalauréat général par matière</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   Connexion au portail Scolarité services avec mon compte EduConnect.  Accès avec l’identifiant et le mot de passe  transmis par le chef d’établissement.  . </vt:lpstr>
      <vt:lpstr>Diapositive 23</vt:lpstr>
      <vt:lpstr>Diapositive 24</vt:lpstr>
      <vt:lpstr>Diapositive 25</vt:lpstr>
      <vt:lpstr>Diapositive 26</vt:lpstr>
      <vt:lpstr>Diapositive 27</vt:lpstr>
      <vt:lpstr>Diapositive 28</vt:lpstr>
      <vt:lpstr>Diapositive 29</vt:lpstr>
      <vt:lpstr>  DATES A RETENIR </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secret1</dc:creator>
  <cp:lastModifiedBy>proviseur</cp:lastModifiedBy>
  <cp:revision>195</cp:revision>
  <dcterms:created xsi:type="dcterms:W3CDTF">2022-11-25T08:54:45Z</dcterms:created>
  <dcterms:modified xsi:type="dcterms:W3CDTF">2022-12-14T13:49:44Z</dcterms:modified>
</cp:coreProperties>
</file>