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40" r:id="rId3"/>
    <p:sldId id="512" r:id="rId4"/>
    <p:sldId id="516" r:id="rId5"/>
    <p:sldId id="519" r:id="rId6"/>
    <p:sldId id="513" r:id="rId7"/>
    <p:sldId id="514" r:id="rId8"/>
    <p:sldId id="410" r:id="rId9"/>
    <p:sldId id="462" r:id="rId10"/>
    <p:sldId id="453" r:id="rId11"/>
    <p:sldId id="302" r:id="rId12"/>
    <p:sldId id="458" r:id="rId13"/>
    <p:sldId id="517" r:id="rId14"/>
    <p:sldId id="518" r:id="rId15"/>
    <p:sldId id="456" r:id="rId16"/>
    <p:sldId id="508" r:id="rId17"/>
    <p:sldId id="474" r:id="rId18"/>
    <p:sldId id="475" r:id="rId19"/>
    <p:sldId id="476" r:id="rId20"/>
    <p:sldId id="479" r:id="rId21"/>
    <p:sldId id="490" r:id="rId22"/>
    <p:sldId id="491" r:id="rId23"/>
    <p:sldId id="510" r:id="rId24"/>
  </p:sldIdLst>
  <p:sldSz cx="9144000" cy="6858000" type="screen4x3"/>
  <p:notesSz cx="6735763" cy="9869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6" autoAdjust="0"/>
    <p:restoredTop sz="94660"/>
  </p:normalViewPr>
  <p:slideViewPr>
    <p:cSldViewPr>
      <p:cViewPr>
        <p:scale>
          <a:sx n="60" d="100"/>
          <a:sy n="60" d="100"/>
        </p:scale>
        <p:origin x="-1416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y\Documents\1.Prepa%20TSI\6_Administratif\Statistiques\STATS_TSI_MONGE_v24-09-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6"/>
  <c:chart>
    <c:plotArea>
      <c:layout/>
      <c:barChart>
        <c:barDir val="col"/>
        <c:grouping val="stacked"/>
        <c:ser>
          <c:idx val="1"/>
          <c:order val="0"/>
          <c:tx>
            <c:strRef>
              <c:f>'Chiffres recrutement'!$B$125</c:f>
              <c:strCache>
                <c:ptCount val="1"/>
                <c:pt idx="0">
                  <c:v>Dossiers de l'académie</c:v>
                </c:pt>
              </c:strCache>
            </c:strRef>
          </c:tx>
          <c:cat>
            <c:numRef>
              <c:f>'Chiffres recrutement'!$C$124:$J$124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'Chiffres recrutement'!$C$125:$J$125</c:f>
              <c:numCache>
                <c:formatCode>General</c:formatCode>
                <c:ptCount val="8"/>
                <c:pt idx="0">
                  <c:v>45</c:v>
                </c:pt>
                <c:pt idx="1">
                  <c:v>85</c:v>
                </c:pt>
                <c:pt idx="2">
                  <c:v>80</c:v>
                </c:pt>
                <c:pt idx="3">
                  <c:v>79</c:v>
                </c:pt>
                <c:pt idx="4">
                  <c:v>99</c:v>
                </c:pt>
                <c:pt idx="5">
                  <c:v>104</c:v>
                </c:pt>
                <c:pt idx="6">
                  <c:v>75</c:v>
                </c:pt>
                <c:pt idx="7">
                  <c:v>102</c:v>
                </c:pt>
              </c:numCache>
            </c:numRef>
          </c:val>
        </c:ser>
        <c:ser>
          <c:idx val="2"/>
          <c:order val="1"/>
          <c:tx>
            <c:strRef>
              <c:f>'Chiffres recrutement'!$B$126</c:f>
              <c:strCache>
                <c:ptCount val="1"/>
                <c:pt idx="0">
                  <c:v>Dossiers hors académie</c:v>
                </c:pt>
              </c:strCache>
            </c:strRef>
          </c:tx>
          <c:cat>
            <c:numRef>
              <c:f>'Chiffres recrutement'!$C$124:$J$124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'Chiffres recrutement'!$C$126:$J$126</c:f>
              <c:numCache>
                <c:formatCode>General</c:formatCode>
                <c:ptCount val="8"/>
                <c:pt idx="0">
                  <c:v>36</c:v>
                </c:pt>
                <c:pt idx="1">
                  <c:v>34</c:v>
                </c:pt>
                <c:pt idx="2">
                  <c:v>32</c:v>
                </c:pt>
                <c:pt idx="3">
                  <c:v>35</c:v>
                </c:pt>
                <c:pt idx="4">
                  <c:v>49</c:v>
                </c:pt>
                <c:pt idx="5">
                  <c:v>41</c:v>
                </c:pt>
                <c:pt idx="6">
                  <c:v>31</c:v>
                </c:pt>
                <c:pt idx="7">
                  <c:v>39</c:v>
                </c:pt>
              </c:numCache>
            </c:numRef>
          </c:val>
        </c:ser>
        <c:dLbls/>
        <c:overlap val="100"/>
        <c:axId val="68382720"/>
        <c:axId val="68384256"/>
      </c:barChart>
      <c:catAx>
        <c:axId val="68382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68384256"/>
        <c:crosses val="autoZero"/>
        <c:auto val="1"/>
        <c:lblAlgn val="ctr"/>
        <c:lblOffset val="100"/>
      </c:catAx>
      <c:valAx>
        <c:axId val="68384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68382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 sz="1400"/>
          </a:pPr>
          <a:endParaRPr lang="fr-FR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0.05687</cdr:x>
      <cdr:y>0.04175</cdr:y>
    </cdr:from>
    <cdr:to>
      <cdr:x>0.40236</cdr:x>
      <cdr:y>0.12326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60915" y="222251"/>
          <a:ext cx="3407833" cy="43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dirty="0"/>
            <a:t>Dossiers de candidature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4AD88B-C5C2-4D79-8A09-78143F0124BC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F7E681-DE77-41FC-BFBA-61BF9EB806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7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&#233;minaire%20Monge%202011%20(6).ppt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rombi_2000_20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215238" cy="450059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7824" y="5429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Bienvenue chez les t’si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332656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CPGE TSI du Lycée Monge					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Les différents parcours pour être ingénieur</a:t>
            </a:r>
            <a:endParaRPr lang="fr-FR" sz="2800" dirty="0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763688" y="5949280"/>
            <a:ext cx="6010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224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écoles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habilitées par le CTI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51720" y="12687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i="1" u="sng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Nombre de diplômés Ingénieur /an</a:t>
            </a:r>
            <a:r>
              <a:rPr lang="fr-FR" b="1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5616624" cy="38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347864" y="5733256"/>
            <a:ext cx="7452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 : MESR-DGESIP-DGRI SIES / Système d'information SISE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="" val="42562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Les différents parcours pour être ingénieur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4496574" y="5229200"/>
            <a:ext cx="4647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Source: enquête  INGENIEUR ET SCIENTIFIQUES DE FRANCE</a:t>
            </a:r>
            <a:endParaRPr lang="fr-FR" sz="1200" dirty="0"/>
          </a:p>
        </p:txBody>
      </p:sp>
      <p:sp>
        <p:nvSpPr>
          <p:cNvPr id="5" name="Rectangle 4"/>
          <p:cNvSpPr/>
          <p:nvPr/>
        </p:nvSpPr>
        <p:spPr>
          <a:xfrm>
            <a:off x="899592" y="530120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i="1" dirty="0" smtClean="0">
                <a:solidFill>
                  <a:srgbClr val="FF0000"/>
                </a:solidFill>
              </a:rPr>
              <a:t>72% </a:t>
            </a:r>
            <a:r>
              <a:rPr lang="fr-FR" i="1" dirty="0"/>
              <a:t>sont issus de </a:t>
            </a:r>
            <a:r>
              <a:rPr lang="fr-FR" i="1" dirty="0" smtClean="0"/>
              <a:t>classes préparatoires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10</a:t>
            </a:r>
            <a:r>
              <a:rPr lang="fr-FR" i="1" dirty="0">
                <a:solidFill>
                  <a:srgbClr val="FF0000"/>
                </a:solidFill>
              </a:rPr>
              <a:t>% </a:t>
            </a:r>
            <a:r>
              <a:rPr lang="fr-FR" i="1" dirty="0"/>
              <a:t>formation continue </a:t>
            </a:r>
            <a:endParaRPr lang="fr-FR" i="1" dirty="0" smtClean="0"/>
          </a:p>
          <a:p>
            <a:r>
              <a:rPr lang="fr-FR" i="1" dirty="0" smtClean="0">
                <a:solidFill>
                  <a:srgbClr val="FF0000"/>
                </a:solidFill>
              </a:rPr>
              <a:t>5 </a:t>
            </a:r>
            <a:r>
              <a:rPr lang="fr-FR" i="1" dirty="0">
                <a:solidFill>
                  <a:srgbClr val="FF0000"/>
                </a:solidFill>
              </a:rPr>
              <a:t>% </a:t>
            </a:r>
            <a:r>
              <a:rPr lang="fr-FR" i="1" dirty="0"/>
              <a:t>apprentis </a:t>
            </a:r>
            <a:endParaRPr lang="fr-FR" dirty="0"/>
          </a:p>
          <a:p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22551" cy="390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71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Les différents parcours pour être ingénieur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827584" y="465313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i="1" dirty="0" smtClean="0"/>
              <a:t> 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57027" t="22449" r="27481" b="51785"/>
          <a:stretch>
            <a:fillRect/>
          </a:stretch>
        </p:blipFill>
        <p:spPr bwMode="auto">
          <a:xfrm>
            <a:off x="3059832" y="1628800"/>
            <a:ext cx="3240360" cy="302717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5616" y="2204864"/>
            <a:ext cx="3231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9592" y="51571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51,8%</a:t>
            </a:r>
            <a:r>
              <a:rPr lang="fr-FR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en BTS</a:t>
            </a:r>
            <a:endParaRPr lang="fr-FR" sz="1200" dirty="0" smtClean="0">
              <a:latin typeface="Arial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126876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Après un bac STI</a:t>
            </a:r>
            <a:endParaRPr kumimoji="0" lang="fr-FR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544522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17,2%</a:t>
            </a:r>
            <a:r>
              <a:rPr lang="fr-FR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en IUT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868144" y="5445224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%</a:t>
            </a:r>
            <a:r>
              <a:rPr lang="fr-FR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en prépa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524328" y="54452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! ! !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34183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différents parcours pour être ingénieur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9724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19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Les différents parcours pour être ingénieur</a:t>
            </a:r>
            <a:br>
              <a:rPr lang="fr-FR" dirty="0"/>
            </a:b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1843088"/>
            <a:ext cx="76295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57238" y="5301208"/>
            <a:ext cx="8219256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smtClean="0">
                <a:solidFill>
                  <a:srgbClr val="FF0000"/>
                </a:solidFill>
              </a:rPr>
              <a:t>Post    IUT </a:t>
            </a:r>
            <a:r>
              <a:rPr lang="fr-FR" sz="1800" u="sng" smtClean="0">
                <a:solidFill>
                  <a:srgbClr val="FF0000"/>
                </a:solidFill>
              </a:rPr>
              <a:t>et STI2D </a:t>
            </a:r>
            <a:endParaRPr lang="fr-FR" sz="1800" u="sng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11658" y="2564904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0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672" y="83671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fr-FR" sz="1800" dirty="0" smtClean="0">
                <a:solidFill>
                  <a:srgbClr val="FF0000"/>
                </a:solidFill>
              </a:rPr>
              <a:t>après une Prépa intégrée et STI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43808" y="1772816"/>
            <a:ext cx="5904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INSA  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7030A0"/>
                </a:solidFill>
              </a:rPr>
              <a:t>Concours GEIPI-POLYTECH</a:t>
            </a:r>
            <a:r>
              <a:rPr lang="fr-FR" dirty="0" smtClean="0">
                <a:solidFill>
                  <a:srgbClr val="7030A0"/>
                </a:solidFill>
              </a:rPr>
              <a:t>  </a:t>
            </a:r>
            <a:r>
              <a:rPr lang="fr-FR" dirty="0" smtClean="0"/>
              <a:t>: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recrutement spécifique seulement pour certaines écoles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	ESSTIN</a:t>
            </a:r>
            <a:r>
              <a:rPr lang="fr-FR" dirty="0" smtClean="0">
                <a:solidFill>
                  <a:schemeClr val="tx2"/>
                </a:solidFill>
              </a:rPr>
              <a:t> Nancy (24 places)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	ISTIA Angers</a:t>
            </a:r>
            <a:r>
              <a:rPr lang="fr-FR" dirty="0" smtClean="0">
                <a:solidFill>
                  <a:schemeClr val="tx2"/>
                </a:solidFill>
              </a:rPr>
              <a:t> (10 places)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	Télécom Lille 1</a:t>
            </a:r>
            <a:r>
              <a:rPr lang="fr-FR" dirty="0" smtClean="0">
                <a:solidFill>
                  <a:schemeClr val="tx2"/>
                </a:solidFill>
              </a:rPr>
              <a:t>  (sur dossier, places?)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00B0F0"/>
                </a:solidFill>
              </a:rPr>
              <a:t>IUT+</a:t>
            </a:r>
            <a:r>
              <a:rPr lang="fr-FR" dirty="0" err="1" smtClean="0">
                <a:solidFill>
                  <a:srgbClr val="00B0F0"/>
                </a:solidFill>
              </a:rPr>
              <a:t>Polytech</a:t>
            </a:r>
            <a:r>
              <a:rPr lang="fr-FR" dirty="0" smtClean="0">
                <a:solidFill>
                  <a:schemeClr val="tx2"/>
                </a:solidFill>
              </a:rPr>
              <a:t> ( sur dossier)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b="1" dirty="0" err="1" smtClean="0">
                <a:solidFill>
                  <a:schemeClr val="tx2"/>
                </a:solidFill>
              </a:rPr>
              <a:t>Polytech</a:t>
            </a:r>
            <a:r>
              <a:rPr lang="fr-FR" b="1" dirty="0" smtClean="0">
                <a:solidFill>
                  <a:schemeClr val="tx2"/>
                </a:solidFill>
              </a:rPr>
              <a:t> Grenoble: </a:t>
            </a:r>
            <a:r>
              <a:rPr lang="fr-FR" dirty="0" smtClean="0">
                <a:solidFill>
                  <a:schemeClr val="tx2"/>
                </a:solidFill>
              </a:rPr>
              <a:t>24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b="1" dirty="0" err="1" smtClean="0">
                <a:solidFill>
                  <a:schemeClr val="tx2"/>
                </a:solidFill>
              </a:rPr>
              <a:t>Polytech</a:t>
            </a:r>
            <a:r>
              <a:rPr lang="fr-FR" b="1" dirty="0" smtClean="0">
                <a:solidFill>
                  <a:schemeClr val="tx2"/>
                </a:solidFill>
              </a:rPr>
              <a:t> Chambéry: </a:t>
            </a:r>
            <a:r>
              <a:rPr lang="fr-FR" dirty="0" smtClean="0">
                <a:solidFill>
                  <a:schemeClr val="tx2"/>
                </a:solidFill>
              </a:rPr>
              <a:t>24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00B050"/>
                </a:solidFill>
              </a:rPr>
              <a:t>ENI  </a:t>
            </a:r>
            <a:r>
              <a:rPr lang="fr-FR" b="1" dirty="0" smtClean="0">
                <a:solidFill>
                  <a:schemeClr val="tx2"/>
                </a:solidFill>
              </a:rPr>
              <a:t>(s</a:t>
            </a:r>
            <a:r>
              <a:rPr lang="fr-FR" dirty="0" smtClean="0">
                <a:solidFill>
                  <a:schemeClr val="tx2"/>
                </a:solidFill>
              </a:rPr>
              <a:t>ur dossier + entretien)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b="1" dirty="0" smtClean="0">
                <a:solidFill>
                  <a:schemeClr val="tx2"/>
                </a:solidFill>
              </a:rPr>
              <a:t>ENI Brest</a:t>
            </a:r>
            <a:r>
              <a:rPr lang="fr-FR" dirty="0" smtClean="0">
                <a:solidFill>
                  <a:schemeClr val="tx2"/>
                </a:solidFill>
              </a:rPr>
              <a:t> : 24 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b="1" dirty="0" smtClean="0">
                <a:solidFill>
                  <a:schemeClr val="tx2"/>
                </a:solidFill>
              </a:rPr>
              <a:t>ENI Metz</a:t>
            </a:r>
            <a:r>
              <a:rPr lang="fr-FR" dirty="0" smtClean="0">
                <a:solidFill>
                  <a:schemeClr val="tx2"/>
                </a:solidFill>
              </a:rPr>
              <a:t> : 24 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b="1" dirty="0" smtClean="0">
                <a:solidFill>
                  <a:schemeClr val="tx2"/>
                </a:solidFill>
              </a:rPr>
              <a:t>ENI Saint-Étienne</a:t>
            </a:r>
            <a:r>
              <a:rPr lang="fr-FR" dirty="0" smtClean="0">
                <a:solidFill>
                  <a:schemeClr val="tx2"/>
                </a:solidFill>
              </a:rPr>
              <a:t> : 4 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b="1" dirty="0" smtClean="0">
                <a:solidFill>
                  <a:schemeClr val="tx2"/>
                </a:solidFill>
              </a:rPr>
              <a:t>ENI Val-de-Loire</a:t>
            </a:r>
            <a:r>
              <a:rPr lang="fr-FR" dirty="0" smtClean="0">
                <a:solidFill>
                  <a:schemeClr val="tx2"/>
                </a:solidFill>
              </a:rPr>
              <a:t> : 4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Les différents parcours pour être ingénieur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148478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4E3B30"/>
                </a:solidFill>
              </a:rPr>
              <a:t>Entrée en 1</a:t>
            </a:r>
            <a:r>
              <a:rPr lang="fr-FR" sz="2000" b="1" i="1" baseline="30000" dirty="0" smtClean="0">
                <a:solidFill>
                  <a:srgbClr val="4E3B30"/>
                </a:solidFill>
              </a:rPr>
              <a:t>ère</a:t>
            </a:r>
            <a:r>
              <a:rPr lang="fr-FR" sz="2000" b="1" i="1" dirty="0" smtClean="0">
                <a:solidFill>
                  <a:srgbClr val="4E3B30"/>
                </a:solidFill>
              </a:rPr>
              <a:t> année entre  1999 ET 2012</a:t>
            </a:r>
            <a:endParaRPr lang="en-US" sz="2000" b="1" i="1" dirty="0">
              <a:solidFill>
                <a:srgbClr val="4E3B3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1858653"/>
            <a:ext cx="17088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dirty="0" smtClean="0">
                <a:solidFill>
                  <a:srgbClr val="4E3B30"/>
                </a:solidFill>
              </a:rPr>
              <a:t>366 étudiants</a:t>
            </a:r>
          </a:p>
          <a:p>
            <a:pPr algn="ctr"/>
            <a:r>
              <a:rPr lang="fr-FR" dirty="0" smtClean="0">
                <a:solidFill>
                  <a:srgbClr val="4E3B30"/>
                </a:solidFill>
              </a:rPr>
              <a:t>en 1</a:t>
            </a:r>
            <a:r>
              <a:rPr lang="fr-FR" baseline="30000" dirty="0" smtClean="0">
                <a:solidFill>
                  <a:srgbClr val="4E3B30"/>
                </a:solidFill>
              </a:rPr>
              <a:t>ère</a:t>
            </a:r>
            <a:r>
              <a:rPr lang="fr-FR" dirty="0" smtClean="0">
                <a:solidFill>
                  <a:srgbClr val="4E3B30"/>
                </a:solidFill>
              </a:rPr>
              <a:t> année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99792" y="1997153"/>
            <a:ext cx="23042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E3B30"/>
                </a:solidFill>
              </a:rPr>
              <a:t>285 étudiants</a:t>
            </a:r>
          </a:p>
          <a:p>
            <a:pPr algn="ctr"/>
            <a:r>
              <a:rPr lang="fr-FR" dirty="0" smtClean="0">
                <a:solidFill>
                  <a:srgbClr val="4E3B30"/>
                </a:solidFill>
              </a:rPr>
              <a:t>en 2</a:t>
            </a:r>
            <a:r>
              <a:rPr lang="fr-FR" baseline="30000" dirty="0" smtClean="0">
                <a:solidFill>
                  <a:srgbClr val="4E3B30"/>
                </a:solidFill>
              </a:rPr>
              <a:t>ème</a:t>
            </a:r>
            <a:r>
              <a:rPr lang="fr-FR" dirty="0" smtClean="0">
                <a:solidFill>
                  <a:srgbClr val="4E3B30"/>
                </a:solidFill>
              </a:rPr>
              <a:t> année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78%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85343" y="3289892"/>
            <a:ext cx="231148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E3B30"/>
                </a:solidFill>
              </a:rPr>
              <a:t> 40 étudiants ont</a:t>
            </a:r>
          </a:p>
          <a:p>
            <a:pPr algn="ctr"/>
            <a:r>
              <a:rPr lang="fr-FR" dirty="0" smtClean="0">
                <a:solidFill>
                  <a:srgbClr val="4E3B30"/>
                </a:solidFill>
              </a:rPr>
              <a:t>démissionnés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11%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99792" y="4567131"/>
            <a:ext cx="23042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E3B30"/>
                </a:solidFill>
              </a:rPr>
              <a:t>41 étudiants ont vu </a:t>
            </a:r>
          </a:p>
          <a:p>
            <a:pPr algn="ctr"/>
            <a:r>
              <a:rPr lang="fr-FR" dirty="0">
                <a:solidFill>
                  <a:srgbClr val="4E3B30"/>
                </a:solidFill>
              </a:rPr>
              <a:t>l</a:t>
            </a:r>
            <a:r>
              <a:rPr lang="fr-FR" dirty="0" smtClean="0">
                <a:solidFill>
                  <a:srgbClr val="4E3B30"/>
                </a:solidFill>
              </a:rPr>
              <a:t>eur passage refusé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11%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11832" y="1997152"/>
            <a:ext cx="23762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E3B30"/>
                </a:solidFill>
              </a:rPr>
              <a:t>222 étudiants ont</a:t>
            </a:r>
          </a:p>
          <a:p>
            <a:pPr algn="ctr"/>
            <a:r>
              <a:rPr lang="fr-FR" dirty="0" smtClean="0">
                <a:solidFill>
                  <a:srgbClr val="4E3B30"/>
                </a:solidFill>
              </a:rPr>
              <a:t>réussi en 2 ans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78%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12160" y="3263780"/>
            <a:ext cx="23759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E3B30"/>
                </a:solidFill>
              </a:rPr>
              <a:t>50 étudiants ont</a:t>
            </a:r>
          </a:p>
          <a:p>
            <a:pPr algn="ctr"/>
            <a:r>
              <a:rPr lang="fr-FR" dirty="0" smtClean="0">
                <a:solidFill>
                  <a:srgbClr val="4E3B30"/>
                </a:solidFill>
              </a:rPr>
              <a:t>réussi en 3 ans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17%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06048" y="4567131"/>
            <a:ext cx="23554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E3B30"/>
                </a:solidFill>
              </a:rPr>
              <a:t>13 étudiants se </a:t>
            </a:r>
          </a:p>
          <a:p>
            <a:pPr algn="ctr"/>
            <a:r>
              <a:rPr lang="fr-FR" dirty="0" smtClean="0">
                <a:solidFill>
                  <a:srgbClr val="4E3B30"/>
                </a:solidFill>
              </a:rPr>
              <a:t>sont réorientés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5% </a:t>
            </a:r>
            <a:endParaRPr lang="fr-FR" dirty="0" smtClean="0">
              <a:solidFill>
                <a:prstClr val="black"/>
              </a:solidFill>
            </a:endParaRPr>
          </a:p>
        </p:txBody>
      </p:sp>
      <p:cxnSp>
        <p:nvCxnSpPr>
          <p:cNvPr id="17" name="Connecteur droit avec flèche 16"/>
          <p:cNvCxnSpPr>
            <a:stCxn id="9" idx="3"/>
            <a:endCxn id="10" idx="1"/>
          </p:cNvCxnSpPr>
          <p:nvPr/>
        </p:nvCxnSpPr>
        <p:spPr>
          <a:xfrm>
            <a:off x="2032396" y="2458818"/>
            <a:ext cx="6673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13" idx="1"/>
          </p:cNvCxnSpPr>
          <p:nvPr/>
        </p:nvCxnSpPr>
        <p:spPr>
          <a:xfrm>
            <a:off x="5004048" y="2458817"/>
            <a:ext cx="100778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5502156" y="3725445"/>
            <a:ext cx="50389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508268" y="5032972"/>
            <a:ext cx="50389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2366094" y="3725445"/>
            <a:ext cx="31924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12" idx="1"/>
          </p:cNvCxnSpPr>
          <p:nvPr/>
        </p:nvCxnSpPr>
        <p:spPr>
          <a:xfrm>
            <a:off x="2366094" y="5028796"/>
            <a:ext cx="3336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Connecteur droit 7170"/>
          <p:cNvCxnSpPr/>
          <p:nvPr/>
        </p:nvCxnSpPr>
        <p:spPr>
          <a:xfrm flipV="1">
            <a:off x="2366094" y="2458818"/>
            <a:ext cx="0" cy="2574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5502156" y="2458818"/>
            <a:ext cx="0" cy="25854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ZoneTexte 7174"/>
          <p:cNvSpPr txBox="1"/>
          <p:nvPr/>
        </p:nvSpPr>
        <p:spPr>
          <a:xfrm>
            <a:off x="2844952" y="5810780"/>
            <a:ext cx="53639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4E3B30"/>
                </a:solidFill>
              </a:rPr>
              <a:t>Depuis 10 ans, </a:t>
            </a:r>
            <a:r>
              <a:rPr lang="fr-FR" sz="2800" b="1" dirty="0" smtClean="0">
                <a:solidFill>
                  <a:srgbClr val="FF0000"/>
                </a:solidFill>
              </a:rPr>
              <a:t>74%</a:t>
            </a:r>
            <a:r>
              <a:rPr lang="fr-FR" b="1" dirty="0" smtClean="0">
                <a:solidFill>
                  <a:srgbClr val="4E3B30"/>
                </a:solidFill>
              </a:rPr>
              <a:t> des étudiants entrés </a:t>
            </a:r>
          </a:p>
          <a:p>
            <a:r>
              <a:rPr lang="fr-FR" b="1" dirty="0" smtClean="0">
                <a:solidFill>
                  <a:srgbClr val="4E3B30"/>
                </a:solidFill>
              </a:rPr>
              <a:t>en 1</a:t>
            </a:r>
            <a:r>
              <a:rPr lang="fr-FR" b="1" baseline="30000" dirty="0" smtClean="0">
                <a:solidFill>
                  <a:srgbClr val="4E3B30"/>
                </a:solidFill>
              </a:rPr>
              <a:t>ère</a:t>
            </a:r>
            <a:r>
              <a:rPr lang="fr-FR" b="1" dirty="0" smtClean="0">
                <a:solidFill>
                  <a:srgbClr val="4E3B30"/>
                </a:solidFill>
              </a:rPr>
              <a:t> année ont intégré une école d’ingénieur </a:t>
            </a:r>
            <a:endParaRPr lang="en-US" b="1" dirty="0">
              <a:solidFill>
                <a:srgbClr val="4E3B30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251520" y="83671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après une Prépa TSI </a:t>
            </a:r>
            <a:endParaRPr kumimoji="0" lang="fr-FR" sz="18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79512" y="26064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Les différents parcours pour être ingénieur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Flèche droite 21">
            <a:hlinkClick r:id=""/>
          </p:cNvPr>
          <p:cNvSpPr/>
          <p:nvPr/>
        </p:nvSpPr>
        <p:spPr>
          <a:xfrm>
            <a:off x="928662" y="5715016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2" action="ppaction://hlinksldjump"/>
              </a:rPr>
              <a:t>accueil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186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71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195736" y="1123673"/>
            <a:ext cx="60486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Chaque année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140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dossiers environ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90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dossiers académiques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75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dossiers acceptés environ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Dernier classé appelé</a:t>
            </a:r>
            <a:r>
              <a:rPr kumimoji="0" lang="fr-FR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en général</a:t>
            </a:r>
            <a:endParaRPr kumimoji="0" lang="fr-FR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1187624" y="2492896"/>
          <a:ext cx="7560839" cy="395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Le recrutement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1649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Le recrutement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1196752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Bacs </a:t>
            </a:r>
            <a:r>
              <a:rPr lang="fr-FR" u="sng" dirty="0"/>
              <a:t>STI2D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endParaRPr lang="fr-FR" sz="1000" dirty="0"/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rgbClr val="00B050"/>
                </a:solidFill>
              </a:rPr>
              <a:t>Architecture </a:t>
            </a:r>
            <a:r>
              <a:rPr lang="fr-FR" sz="1400" b="1" dirty="0">
                <a:solidFill>
                  <a:srgbClr val="00B050"/>
                </a:solidFill>
              </a:rPr>
              <a:t>et </a:t>
            </a:r>
            <a:r>
              <a:rPr lang="fr-FR" sz="1400" b="1" dirty="0" smtClean="0">
                <a:solidFill>
                  <a:srgbClr val="00B050"/>
                </a:solidFill>
              </a:rPr>
              <a:t>Construction </a:t>
            </a:r>
            <a:r>
              <a:rPr lang="fr-FR" sz="1400" dirty="0">
                <a:solidFill>
                  <a:srgbClr val="00B050"/>
                </a:solidFill>
              </a:rPr>
              <a:t>(AC</a:t>
            </a:r>
            <a:r>
              <a:rPr lang="fr-FR" sz="1400" dirty="0" smtClean="0">
                <a:solidFill>
                  <a:srgbClr val="00B050"/>
                </a:solidFill>
              </a:rPr>
              <a:t>)</a:t>
            </a:r>
          </a:p>
          <a:p>
            <a:pPr marL="285750" indent="-285750"/>
            <a:endParaRPr lang="fr-FR" sz="1400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rgbClr val="00B0F0"/>
                </a:solidFill>
              </a:rPr>
              <a:t>Energie </a:t>
            </a:r>
            <a:r>
              <a:rPr lang="fr-FR" sz="1400" b="1" dirty="0">
                <a:solidFill>
                  <a:srgbClr val="00B0F0"/>
                </a:solidFill>
              </a:rPr>
              <a:t>et </a:t>
            </a:r>
            <a:r>
              <a:rPr lang="fr-FR" sz="1400" b="1" dirty="0" smtClean="0">
                <a:solidFill>
                  <a:srgbClr val="00B0F0"/>
                </a:solidFill>
              </a:rPr>
              <a:t>Environnement </a:t>
            </a:r>
            <a:r>
              <a:rPr lang="fr-FR" sz="1400" dirty="0">
                <a:solidFill>
                  <a:srgbClr val="00B0F0"/>
                </a:solidFill>
              </a:rPr>
              <a:t>(EE) </a:t>
            </a:r>
            <a:endParaRPr lang="fr-FR" sz="1400" dirty="0" smtClean="0">
              <a:solidFill>
                <a:srgbClr val="00B0F0"/>
              </a:solidFill>
            </a:endParaRPr>
          </a:p>
          <a:p>
            <a:pPr marL="285750" indent="-285750"/>
            <a:endParaRPr lang="fr-FR" sz="1400" dirty="0">
              <a:solidFill>
                <a:srgbClr val="00B0F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rgbClr val="C00000"/>
                </a:solidFill>
              </a:rPr>
              <a:t>Innovation Technologique </a:t>
            </a:r>
            <a:r>
              <a:rPr lang="fr-FR" sz="1400" b="1" dirty="0">
                <a:solidFill>
                  <a:srgbClr val="C00000"/>
                </a:solidFill>
              </a:rPr>
              <a:t>et </a:t>
            </a:r>
            <a:r>
              <a:rPr lang="fr-FR" sz="1400" b="1" dirty="0" smtClean="0">
                <a:solidFill>
                  <a:srgbClr val="C00000"/>
                </a:solidFill>
              </a:rPr>
              <a:t>Eco- Conception </a:t>
            </a:r>
            <a:r>
              <a:rPr lang="fr-FR" sz="1400" dirty="0">
                <a:solidFill>
                  <a:srgbClr val="C00000"/>
                </a:solidFill>
              </a:rPr>
              <a:t>(ITEC</a:t>
            </a:r>
            <a:r>
              <a:rPr lang="fr-FR" sz="1400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/>
            <a:endParaRPr lang="fr-FR" sz="1400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rgbClr val="0070C0"/>
                </a:solidFill>
              </a:rPr>
              <a:t>Systèmes d’Information </a:t>
            </a:r>
            <a:r>
              <a:rPr lang="fr-FR" sz="1400" b="1" dirty="0">
                <a:solidFill>
                  <a:srgbClr val="0070C0"/>
                </a:solidFill>
              </a:rPr>
              <a:t>et </a:t>
            </a:r>
            <a:r>
              <a:rPr lang="fr-FR" sz="1400" b="1" dirty="0" smtClean="0">
                <a:solidFill>
                  <a:srgbClr val="0070C0"/>
                </a:solidFill>
              </a:rPr>
              <a:t>Numérique </a:t>
            </a:r>
            <a:r>
              <a:rPr lang="fr-FR" sz="1400" dirty="0">
                <a:solidFill>
                  <a:srgbClr val="0070C0"/>
                </a:solidFill>
              </a:rPr>
              <a:t>(SIN) </a:t>
            </a:r>
            <a:endParaRPr lang="fr-FR" sz="1400" dirty="0" smtClean="0">
              <a:solidFill>
                <a:srgbClr val="0070C0"/>
              </a:solidFill>
            </a:endParaRPr>
          </a:p>
          <a:p>
            <a:endParaRPr lang="fr-FR" sz="1000" dirty="0"/>
          </a:p>
          <a:p>
            <a:r>
              <a:rPr lang="fr-FR" u="sng" dirty="0" smtClean="0"/>
              <a:t>Bac </a:t>
            </a:r>
            <a:r>
              <a:rPr lang="fr-FR" u="sng" dirty="0"/>
              <a:t>STL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r>
              <a:rPr lang="fr-FR" sz="1600" b="1" dirty="0" smtClean="0">
                <a:solidFill>
                  <a:srgbClr val="7030A0"/>
                </a:solidFill>
              </a:rPr>
              <a:t>-    </a:t>
            </a:r>
            <a:r>
              <a:rPr lang="fr-FR" sz="1400" b="1" dirty="0" smtClean="0">
                <a:solidFill>
                  <a:srgbClr val="7030A0"/>
                </a:solidFill>
              </a:rPr>
              <a:t>Sciences</a:t>
            </a:r>
            <a:r>
              <a:rPr lang="fr-FR" sz="1600" b="1" dirty="0" smtClean="0">
                <a:solidFill>
                  <a:srgbClr val="7030A0"/>
                </a:solidFill>
              </a:rPr>
              <a:t> Physiques </a:t>
            </a:r>
            <a:r>
              <a:rPr lang="fr-FR" sz="1600" b="1" dirty="0">
                <a:solidFill>
                  <a:srgbClr val="7030A0"/>
                </a:solidFill>
              </a:rPr>
              <a:t>et </a:t>
            </a:r>
            <a:r>
              <a:rPr lang="fr-FR" sz="1600" b="1" dirty="0" smtClean="0">
                <a:solidFill>
                  <a:srgbClr val="7030A0"/>
                </a:solidFill>
              </a:rPr>
              <a:t>Chimiques en Laboratoire </a:t>
            </a:r>
          </a:p>
          <a:p>
            <a:endParaRPr lang="fr-FR" b="1" dirty="0" smtClean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83568" y="487700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57224" y="4929198"/>
            <a:ext cx="7249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Proportion importante </a:t>
            </a:r>
            <a:r>
              <a:rPr lang="fr-FR" dirty="0" smtClean="0"/>
              <a:t>d’étudiants </a:t>
            </a:r>
            <a:r>
              <a:rPr lang="fr-FR" dirty="0" smtClean="0"/>
              <a:t>boursiers : </a:t>
            </a:r>
            <a:r>
              <a:rPr lang="fr-FR" dirty="0" smtClean="0">
                <a:solidFill>
                  <a:srgbClr val="FF0000"/>
                </a:solidFill>
              </a:rPr>
              <a:t>40%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4142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5741477"/>
              </p:ext>
            </p:extLst>
          </p:nvPr>
        </p:nvGraphicFramePr>
        <p:xfrm>
          <a:off x="683568" y="3573016"/>
          <a:ext cx="8064896" cy="2448272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821427"/>
                <a:gridCol w="1194799"/>
                <a:gridCol w="896100"/>
                <a:gridCol w="1120124"/>
                <a:gridCol w="1045449"/>
                <a:gridCol w="1045449"/>
                <a:gridCol w="1941548"/>
              </a:tblGrid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Noms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Mathématiques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Physique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Technologie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Français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Anglais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Ecoles ou</a:t>
                      </a:r>
                      <a:r>
                        <a:rPr lang="fr-FR" sz="1100" baseline="0" dirty="0" smtClean="0">
                          <a:effectLst/>
                        </a:rPr>
                        <a:t> résultats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Beber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12,5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r>
                        <a:rPr lang="fr-FR" sz="1100" b="1" dirty="0" smtClean="0">
                          <a:effectLst/>
                        </a:rPr>
                        <a:t>16,2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12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9,25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12,5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ENSAM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Loulou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13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13,3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14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10,3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10,3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ENSMM en 5/2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Mick</a:t>
                      </a: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9,9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13,5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14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9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7,5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Centrale Marseille en 5/2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Toto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10,9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14,8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12,5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10,1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12</a:t>
                      </a:r>
                      <a:endParaRPr lang="fr-F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ENSIERB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effectLst/>
                        </a:rPr>
                        <a:t>Babar</a:t>
                      </a: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13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14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16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9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11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fr-FR" sz="11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ème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en sup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Riri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10.5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11.9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13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13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8.8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20</a:t>
                      </a:r>
                      <a:r>
                        <a:rPr lang="fr-FR" sz="1100" baseline="30000" dirty="0" smtClean="0">
                          <a:effectLst/>
                        </a:rPr>
                        <a:t>ème</a:t>
                      </a:r>
                      <a:r>
                        <a:rPr lang="fr-FR" sz="1100" dirty="0" smtClean="0">
                          <a:effectLst/>
                        </a:rPr>
                        <a:t> en sup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18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14.5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13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11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</a:rPr>
                        <a:t>14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Des difficultés en sup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 smtClean="0"/>
              <a:t>Le recrutement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187624" y="184482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 Classement des dossiers : le </a:t>
            </a:r>
            <a:r>
              <a:rPr lang="fr-FR" dirty="0" smtClean="0">
                <a:solidFill>
                  <a:srgbClr val="FF0000"/>
                </a:solidFill>
              </a:rPr>
              <a:t>quatre quarts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 Les notes / le classement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3568" y="3140968"/>
            <a:ext cx="341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Exemples de notes en terminale :</a:t>
            </a:r>
            <a:endParaRPr lang="fr-FR" b="1" dirty="0"/>
          </a:p>
        </p:txBody>
      </p:sp>
      <p:sp>
        <p:nvSpPr>
          <p:cNvPr id="7" name="Flèche droite 6">
            <a:hlinkClick r:id=""/>
          </p:cNvPr>
          <p:cNvSpPr/>
          <p:nvPr/>
        </p:nvSpPr>
        <p:spPr>
          <a:xfrm>
            <a:off x="7358082" y="6137920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2" action="ppaction://hlinksldjump"/>
              </a:rPr>
              <a:t>accueil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649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079432" cy="99060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Déroulement de la </a:t>
            </a:r>
            <a:r>
              <a:rPr lang="fr-FR" sz="2800" dirty="0" err="1" smtClean="0"/>
              <a:t>presentation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332656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CPGE </a:t>
            </a:r>
            <a:r>
              <a:rPr lang="fr-FR" sz="1200" dirty="0" smtClean="0"/>
              <a:t>TSI du Lycée Monge		     			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2483768" y="179603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fr-FR" i="1" dirty="0" smtClean="0"/>
          </a:p>
          <a:p>
            <a:pPr lvl="2">
              <a:buFont typeface="Wingdings" pitchFamily="2" charset="2"/>
              <a:buChar char="§"/>
            </a:pPr>
            <a:r>
              <a:rPr lang="fr-FR" i="1" dirty="0" smtClean="0"/>
              <a:t> </a:t>
            </a:r>
            <a:r>
              <a:rPr lang="fr-FR" i="1" dirty="0" smtClean="0">
                <a:hlinkClick r:id="rId2" action="ppaction://hlinksldjump"/>
              </a:rPr>
              <a:t>Les ingénieurs sur le marché du travail</a:t>
            </a:r>
            <a:endParaRPr lang="fr-FR" i="1" dirty="0" smtClean="0"/>
          </a:p>
          <a:p>
            <a:pPr lvl="2">
              <a:buFont typeface="Wingdings" pitchFamily="2" charset="2"/>
              <a:buChar char="§"/>
            </a:pPr>
            <a:r>
              <a:rPr lang="fr-FR" i="1" dirty="0" smtClean="0"/>
              <a:t>  </a:t>
            </a:r>
            <a:r>
              <a:rPr lang="fr-FR" i="1" dirty="0" smtClean="0">
                <a:hlinkClick r:id="rId3" action="ppaction://hlinksldjump"/>
              </a:rPr>
              <a:t>Les différents parcours pour être ingénieur</a:t>
            </a:r>
            <a:endParaRPr lang="fr-FR" i="1" dirty="0" smtClean="0"/>
          </a:p>
          <a:p>
            <a:pPr lvl="2">
              <a:buFont typeface="Wingdings" pitchFamily="2" charset="2"/>
              <a:buChar char="§"/>
            </a:pPr>
            <a:r>
              <a:rPr lang="fr-FR" i="1" dirty="0" smtClean="0"/>
              <a:t>  </a:t>
            </a:r>
            <a:r>
              <a:rPr lang="fr-FR" i="1" dirty="0" smtClean="0">
                <a:hlinkClick r:id="rId4" action="ppaction://hlinksldjump"/>
              </a:rPr>
              <a:t>La classe prépa TSI</a:t>
            </a:r>
            <a:endParaRPr lang="fr-FR" i="1" dirty="0" smtClean="0"/>
          </a:p>
          <a:p>
            <a:pPr lvl="3">
              <a:buFont typeface="Arial" pitchFamily="34" charset="0"/>
              <a:buChar char="•"/>
            </a:pPr>
            <a:r>
              <a:rPr lang="fr-FR" i="1" dirty="0" smtClean="0"/>
              <a:t> </a:t>
            </a:r>
            <a:r>
              <a:rPr lang="fr-FR" i="1" dirty="0" smtClean="0">
                <a:hlinkClick r:id="rId5" action="ppaction://hlinksldjump"/>
              </a:rPr>
              <a:t>Le recrutement</a:t>
            </a:r>
            <a:endParaRPr lang="fr-FR" i="1" dirty="0" smtClean="0"/>
          </a:p>
          <a:p>
            <a:pPr lvl="3">
              <a:buFont typeface="Arial" pitchFamily="34" charset="0"/>
              <a:buChar char="•"/>
            </a:pPr>
            <a:r>
              <a:rPr lang="fr-FR" i="1" dirty="0" smtClean="0"/>
              <a:t> </a:t>
            </a:r>
            <a:r>
              <a:rPr lang="fr-FR" i="1" dirty="0" smtClean="0">
                <a:hlinkClick r:id="rId5" action="ppaction://hlinksldjump"/>
              </a:rPr>
              <a:t>Les résultats</a:t>
            </a:r>
            <a:endParaRPr lang="fr-FR" i="1" dirty="0" smtClean="0"/>
          </a:p>
          <a:p>
            <a:pPr lvl="3"/>
            <a:endParaRPr lang="fr-FR" i="1" dirty="0" smtClean="0"/>
          </a:p>
          <a:p>
            <a:endParaRPr lang="fr-FR" dirty="0"/>
          </a:p>
        </p:txBody>
      </p:sp>
      <p:pic>
        <p:nvPicPr>
          <p:cNvPr id="6" name="Image 5" descr="logo mon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877272"/>
            <a:ext cx="1163762" cy="789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</a:t>
            </a:r>
            <a:r>
              <a:rPr lang="fr-FR" sz="2800" dirty="0" smtClean="0"/>
              <a:t>La classe préparatoire </a:t>
            </a:r>
            <a:r>
              <a:rPr lang="fr-FR" sz="2800" dirty="0" err="1" smtClean="0"/>
              <a:t>tSI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55526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/>
              <a:t>Répartition horaire de la semaine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508104" y="4869160"/>
            <a:ext cx="1468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Heures/semaine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39752" y="56612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 semaine des 35 h (+4 h de DS + 2h30 de colle)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/>
          <a:srcRect l="514" t="4747" r="1494" b="2165"/>
          <a:stretch>
            <a:fillRect/>
          </a:stretch>
        </p:blipFill>
        <p:spPr bwMode="auto">
          <a:xfrm>
            <a:off x="1285852" y="1785926"/>
            <a:ext cx="640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23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71155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Accès AUX </a:t>
            </a:r>
            <a:r>
              <a:rPr lang="fr-FR" sz="2800" dirty="0" err="1" smtClean="0"/>
              <a:t>éCOLES</a:t>
            </a:r>
            <a:r>
              <a:rPr lang="fr-FR" sz="2800" dirty="0" smtClean="0"/>
              <a:t> D’</a:t>
            </a:r>
            <a:r>
              <a:rPr lang="fr-FR" sz="2800" dirty="0" err="1" smtClean="0"/>
              <a:t>INGéNIEURS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Intégration par 2 concours </a:t>
            </a:r>
            <a:r>
              <a:rPr lang="fr-FR" sz="2000" b="1" u="sng" dirty="0" smtClean="0">
                <a:solidFill>
                  <a:srgbClr val="FF0000"/>
                </a:solidFill>
              </a:rPr>
              <a:t>spécifiques à la filière TSI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Intégration par dossiers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1800" dirty="0" smtClean="0"/>
              <a:t>INSA, Universités de Technologie (UTC, UTT, UTBM), 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916832"/>
            <a:ext cx="2047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88" y="1759361"/>
            <a:ext cx="3528392" cy="154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21312" y="33012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E3B30"/>
                </a:solidFill>
              </a:rPr>
              <a:t>203 </a:t>
            </a:r>
            <a:r>
              <a:rPr lang="fr-FR" dirty="0">
                <a:solidFill>
                  <a:srgbClr val="4E3B30"/>
                </a:solidFill>
              </a:rPr>
              <a:t>places ( </a:t>
            </a:r>
            <a:r>
              <a:rPr lang="fr-FR" dirty="0" smtClean="0">
                <a:solidFill>
                  <a:srgbClr val="4E3B30"/>
                </a:solidFill>
              </a:rPr>
              <a:t>2013)</a:t>
            </a:r>
            <a:endParaRPr lang="fr-FR" dirty="0">
              <a:solidFill>
                <a:srgbClr val="4E3B3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11960" y="33074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4E3B30"/>
                </a:solidFill>
              </a:rPr>
              <a:t>340 places </a:t>
            </a:r>
            <a:r>
              <a:rPr lang="fr-FR" dirty="0">
                <a:solidFill>
                  <a:srgbClr val="4E3B30"/>
                </a:solidFill>
              </a:rPr>
              <a:t>(</a:t>
            </a:r>
            <a:r>
              <a:rPr lang="fr-FR" dirty="0" smtClean="0">
                <a:solidFill>
                  <a:srgbClr val="4E3B30"/>
                </a:solidFill>
              </a:rPr>
              <a:t>2013)</a:t>
            </a:r>
            <a:endParaRPr lang="fr-FR" dirty="0">
              <a:solidFill>
                <a:srgbClr val="4E3B3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55776" y="3789040"/>
            <a:ext cx="3672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Français-Philosophie-Anglais : 1/4</a:t>
            </a:r>
          </a:p>
          <a:p>
            <a:r>
              <a:rPr lang="fr-FR" sz="1400" dirty="0" smtClean="0">
                <a:solidFill>
                  <a:srgbClr val="00B050"/>
                </a:solidFill>
              </a:rPr>
              <a:t>Mathématiques : 1/4</a:t>
            </a:r>
          </a:p>
          <a:p>
            <a:r>
              <a:rPr lang="fr-FR" sz="1400" dirty="0" smtClean="0">
                <a:solidFill>
                  <a:srgbClr val="4E3B30"/>
                </a:solidFill>
              </a:rPr>
              <a:t> </a:t>
            </a:r>
            <a:r>
              <a:rPr lang="fr-FR" sz="1400" dirty="0" smtClean="0">
                <a:solidFill>
                  <a:srgbClr val="0070C0"/>
                </a:solidFill>
              </a:rPr>
              <a:t>Physique-Chimie : 1/4</a:t>
            </a:r>
          </a:p>
          <a:p>
            <a:r>
              <a:rPr lang="fr-FR" sz="1400" dirty="0" smtClean="0">
                <a:solidFill>
                  <a:srgbClr val="4E3B30"/>
                </a:solidFill>
              </a:rPr>
              <a:t> </a:t>
            </a:r>
            <a:r>
              <a:rPr lang="fr-FR" sz="1400" dirty="0" smtClean="0">
                <a:solidFill>
                  <a:srgbClr val="7030A0"/>
                </a:solidFill>
              </a:rPr>
              <a:t>Sciences de l’Ingénieur-Projet : 1/4</a:t>
            </a:r>
          </a:p>
          <a:p>
            <a:endParaRPr 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UNE GRANDE Diversité D’écoles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352" y="1230181"/>
            <a:ext cx="8686800" cy="52951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6400" b="1" dirty="0" smtClean="0"/>
              <a:t>Des </a:t>
            </a:r>
            <a:r>
              <a:rPr lang="fr-FR" sz="6400" b="1" dirty="0"/>
              <a:t>plus réputées </a:t>
            </a:r>
            <a:r>
              <a:rPr lang="fr-FR" sz="6400" dirty="0"/>
              <a:t>: </a:t>
            </a:r>
            <a:endParaRPr lang="fr-FR" sz="6400" dirty="0" smtClean="0"/>
          </a:p>
          <a:p>
            <a:pPr>
              <a:buNone/>
            </a:pPr>
            <a:r>
              <a:rPr lang="fr-FR" sz="6400" dirty="0" smtClean="0"/>
              <a:t>Polytechnique</a:t>
            </a:r>
            <a:r>
              <a:rPr lang="fr-FR" sz="6400" dirty="0"/>
              <a:t>, Centrale, Arts et </a:t>
            </a:r>
            <a:r>
              <a:rPr lang="fr-FR" sz="6400" dirty="0" smtClean="0"/>
              <a:t>Métiers (ENSAM) , SUPELEC, Mines, TELECOM, INP, ENS, ENSI, </a:t>
            </a:r>
            <a:r>
              <a:rPr lang="fr-FR" sz="6400" dirty="0"/>
              <a:t>…</a:t>
            </a:r>
          </a:p>
          <a:p>
            <a:pPr>
              <a:buNone/>
            </a:pPr>
            <a:endParaRPr lang="fr-FR" sz="6400" b="1" dirty="0" smtClean="0"/>
          </a:p>
          <a:p>
            <a:pPr>
              <a:buNone/>
            </a:pPr>
            <a:r>
              <a:rPr lang="fr-FR" sz="6400" b="1" dirty="0" smtClean="0"/>
              <a:t>Au </a:t>
            </a:r>
            <a:r>
              <a:rPr lang="fr-FR" sz="6400" b="1" dirty="0"/>
              <a:t>moins connues </a:t>
            </a:r>
            <a:r>
              <a:rPr lang="fr-FR" sz="6400" dirty="0"/>
              <a:t>: ENSTIB, ISAT, </a:t>
            </a:r>
            <a:r>
              <a:rPr lang="fr-FR" sz="6400" dirty="0" smtClean="0"/>
              <a:t>ESIGELEC, EIL, 3IL</a:t>
            </a:r>
            <a:r>
              <a:rPr lang="fr-FR" sz="6400" dirty="0"/>
              <a:t>, </a:t>
            </a:r>
            <a:r>
              <a:rPr lang="fr-FR" sz="6400" dirty="0" smtClean="0"/>
              <a:t>ESIX, </a:t>
            </a:r>
            <a:r>
              <a:rPr lang="fr-FR" sz="6400" dirty="0" err="1" smtClean="0"/>
              <a:t>Polytech</a:t>
            </a:r>
            <a:r>
              <a:rPr lang="fr-FR" sz="6400" dirty="0" smtClean="0"/>
              <a:t>…</a:t>
            </a:r>
            <a:endParaRPr lang="fr-FR" sz="6400" dirty="0"/>
          </a:p>
          <a:p>
            <a:endParaRPr lang="fr-FR" sz="6400" dirty="0" smtClean="0"/>
          </a:p>
          <a:p>
            <a:pPr marL="0" indent="0">
              <a:buNone/>
            </a:pPr>
            <a:r>
              <a:rPr lang="fr-FR" sz="6400" b="1" dirty="0" smtClean="0"/>
              <a:t>Plus de 80 écoles  </a:t>
            </a:r>
            <a:r>
              <a:rPr lang="fr-FR" sz="6400" dirty="0" smtClean="0"/>
              <a:t>dans les domaines les plus variés :</a:t>
            </a:r>
          </a:p>
          <a:p>
            <a:r>
              <a:rPr lang="fr-FR" sz="6400" dirty="0" smtClean="0">
                <a:solidFill>
                  <a:srgbClr val="0070C0"/>
                </a:solidFill>
              </a:rPr>
              <a:t>Généraliste</a:t>
            </a:r>
            <a:r>
              <a:rPr lang="fr-FR" sz="6400" dirty="0" smtClean="0"/>
              <a:t> : Polytechnique, Centrale, ENSAM, Mines, ENSIAME, ENSISA, réseau </a:t>
            </a:r>
            <a:r>
              <a:rPr lang="fr-FR" sz="6400" dirty="0" err="1" smtClean="0"/>
              <a:t>Polytech</a:t>
            </a:r>
            <a:r>
              <a:rPr lang="fr-FR" sz="6400" dirty="0" smtClean="0"/>
              <a:t>, …</a:t>
            </a:r>
          </a:p>
          <a:p>
            <a:r>
              <a:rPr lang="fr-FR" sz="6400" dirty="0" smtClean="0">
                <a:solidFill>
                  <a:srgbClr val="92D050"/>
                </a:solidFill>
              </a:rPr>
              <a:t>Militaire</a:t>
            </a:r>
            <a:r>
              <a:rPr lang="fr-FR" sz="6400" dirty="0" smtClean="0"/>
              <a:t> : ENSTA</a:t>
            </a:r>
          </a:p>
          <a:p>
            <a:r>
              <a:rPr lang="fr-FR" sz="6400" dirty="0" smtClean="0">
                <a:solidFill>
                  <a:srgbClr val="FF0000"/>
                </a:solidFill>
              </a:rPr>
              <a:t>Enseignement</a:t>
            </a:r>
            <a:r>
              <a:rPr lang="fr-FR" sz="6400" dirty="0" smtClean="0"/>
              <a:t> : ENS</a:t>
            </a:r>
          </a:p>
          <a:p>
            <a:r>
              <a:rPr lang="fr-FR" sz="6400" dirty="0" smtClean="0">
                <a:solidFill>
                  <a:srgbClr val="002060"/>
                </a:solidFill>
              </a:rPr>
              <a:t>Energie</a:t>
            </a:r>
            <a:r>
              <a:rPr lang="fr-FR" sz="6400" dirty="0" smtClean="0"/>
              <a:t> : INP Ense3</a:t>
            </a:r>
          </a:p>
          <a:p>
            <a:r>
              <a:rPr lang="fr-FR" sz="6400" dirty="0" smtClean="0">
                <a:solidFill>
                  <a:srgbClr val="C00000"/>
                </a:solidFill>
              </a:rPr>
              <a:t>Electronique</a:t>
            </a:r>
            <a:r>
              <a:rPr lang="fr-FR" sz="6400" dirty="0" smtClean="0"/>
              <a:t> : SUPELEC, ISMIN, ENSEIRB, ESIEE, CPE, ISEP, …	</a:t>
            </a:r>
          </a:p>
          <a:p>
            <a:r>
              <a:rPr lang="fr-FR" sz="6400" dirty="0" smtClean="0">
                <a:solidFill>
                  <a:srgbClr val="7030A0"/>
                </a:solidFill>
              </a:rPr>
              <a:t>Informatique</a:t>
            </a:r>
            <a:r>
              <a:rPr lang="fr-FR" sz="6400" dirty="0" smtClean="0"/>
              <a:t> : ENSIIE, ISIMA, EIL, 3IL, …</a:t>
            </a:r>
          </a:p>
          <a:p>
            <a:r>
              <a:rPr lang="fr-FR" sz="6400" dirty="0" smtClean="0">
                <a:solidFill>
                  <a:srgbClr val="0070C0"/>
                </a:solidFill>
              </a:rPr>
              <a:t>Mécanique</a:t>
            </a:r>
            <a:r>
              <a:rPr lang="fr-FR" sz="6400" dirty="0" smtClean="0"/>
              <a:t> : ENSAM, ENSMA, ENSMM, IFMA, ISMANS, …	      </a:t>
            </a:r>
          </a:p>
          <a:p>
            <a:r>
              <a:rPr lang="fr-FR" sz="6400" dirty="0" smtClean="0">
                <a:solidFill>
                  <a:srgbClr val="FF0000"/>
                </a:solidFill>
              </a:rPr>
              <a:t>Automobile</a:t>
            </a:r>
            <a:r>
              <a:rPr lang="fr-FR" sz="6400" dirty="0" smtClean="0"/>
              <a:t> : ISAT</a:t>
            </a:r>
          </a:p>
          <a:p>
            <a:r>
              <a:rPr lang="fr-FR" sz="6400" dirty="0" smtClean="0">
                <a:solidFill>
                  <a:srgbClr val="002060"/>
                </a:solidFill>
              </a:rPr>
              <a:t>Aéronautique</a:t>
            </a:r>
            <a:r>
              <a:rPr lang="fr-FR" sz="6400" dirty="0" smtClean="0"/>
              <a:t> : ISAE, ENAC</a:t>
            </a:r>
          </a:p>
          <a:p>
            <a:r>
              <a:rPr lang="fr-FR" sz="6400" dirty="0" smtClean="0">
                <a:solidFill>
                  <a:srgbClr val="00B050"/>
                </a:solidFill>
              </a:rPr>
              <a:t>Réseau</a:t>
            </a:r>
            <a:r>
              <a:rPr lang="fr-FR" sz="6400" dirty="0" smtClean="0"/>
              <a:t> : ISTASE, TELECOM, …</a:t>
            </a:r>
          </a:p>
          <a:p>
            <a:r>
              <a:rPr lang="fr-FR" sz="6400" dirty="0" smtClean="0">
                <a:solidFill>
                  <a:srgbClr val="002060"/>
                </a:solidFill>
              </a:rPr>
              <a:t>Travaux publics </a:t>
            </a:r>
            <a:r>
              <a:rPr lang="fr-FR" sz="6400" dirty="0" smtClean="0"/>
              <a:t>: ESTP, ENTPE</a:t>
            </a:r>
          </a:p>
          <a:p>
            <a:r>
              <a:rPr lang="fr-FR" sz="6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Bois</a:t>
            </a:r>
            <a:r>
              <a:rPr lang="fr-FR" sz="6400" dirty="0" smtClean="0"/>
              <a:t> : ENSTIB</a:t>
            </a:r>
          </a:p>
          <a:p>
            <a:r>
              <a:rPr lang="fr-FR" sz="6400" dirty="0">
                <a:solidFill>
                  <a:srgbClr val="FF0000"/>
                </a:solidFill>
              </a:rPr>
              <a:t>T</a:t>
            </a:r>
            <a:r>
              <a:rPr lang="fr-FR" sz="6400" dirty="0" smtClean="0">
                <a:solidFill>
                  <a:srgbClr val="FF0000"/>
                </a:solidFill>
              </a:rPr>
              <a:t>extile</a:t>
            </a:r>
            <a:r>
              <a:rPr lang="fr-FR" sz="6400" dirty="0" smtClean="0"/>
              <a:t> : ENSAIT</a:t>
            </a:r>
            <a:endParaRPr lang="fr-FR" dirty="0"/>
          </a:p>
          <a:p>
            <a:r>
              <a:rPr lang="fr-FR" sz="6400" dirty="0" smtClean="0">
                <a:solidFill>
                  <a:srgbClr val="0070C0"/>
                </a:solidFill>
              </a:rPr>
              <a:t>Papier</a:t>
            </a:r>
            <a:r>
              <a:rPr lang="fr-FR" sz="6400" dirty="0" smtClean="0"/>
              <a:t> : INP </a:t>
            </a:r>
            <a:r>
              <a:rPr lang="fr-FR" sz="6400" dirty="0" err="1" smtClean="0"/>
              <a:t>Pagora</a:t>
            </a:r>
            <a:endParaRPr lang="fr-FR" sz="6400" dirty="0" smtClean="0"/>
          </a:p>
          <a:p>
            <a:r>
              <a:rPr lang="fr-FR" sz="6400" dirty="0" smtClean="0"/>
              <a:t>………………………..</a:t>
            </a:r>
          </a:p>
        </p:txBody>
      </p:sp>
      <p:sp>
        <p:nvSpPr>
          <p:cNvPr id="4" name="Flèche droite 3">
            <a:hlinkClick r:id=""/>
          </p:cNvPr>
          <p:cNvSpPr/>
          <p:nvPr/>
        </p:nvSpPr>
        <p:spPr>
          <a:xfrm>
            <a:off x="7596336" y="5949280"/>
            <a:ext cx="129614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2" action="ppaction://hlinksldjump"/>
              </a:rPr>
              <a:t>accueil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658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Soyez ambitieux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Recrutement 2013 en France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4371"/>
            <a:ext cx="7272745" cy="503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84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techniciens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668344" cy="442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0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encadrement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2457"/>
            <a:ext cx="8122813" cy="493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métiers rassemblant le plus grand nombre de projets de recrutement 2013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9698"/>
            <a:ext cx="8460432" cy="400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68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15 métiers les plus recherchés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652588"/>
            <a:ext cx="59817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45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Les ingénieurs sur le marché du travail</a:t>
            </a:r>
            <a:endParaRPr lang="fr-F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619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55576" y="6237312"/>
            <a:ext cx="4645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Enquête 2010 auprès de la génération 2007, CEREQ, L’Etat dans l’enseignement supérieur,2012</a:t>
            </a:r>
            <a:endParaRPr lang="fr-FR" sz="800" dirty="0"/>
          </a:p>
        </p:txBody>
      </p:sp>
      <p:sp>
        <p:nvSpPr>
          <p:cNvPr id="6" name="Ellipse 5"/>
          <p:cNvSpPr/>
          <p:nvPr/>
        </p:nvSpPr>
        <p:spPr>
          <a:xfrm>
            <a:off x="7020272" y="2204864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Les ingénieurs sur le marché du travail</a:t>
            </a:r>
            <a:endParaRPr lang="fr-F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400156" cy="42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187624" y="56612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Salaire médian des ingénieurs ( tout âges confondu):3500 €</a:t>
            </a:r>
            <a:endParaRPr lang="fr-FR" dirty="0"/>
          </a:p>
        </p:txBody>
      </p:sp>
      <p:sp>
        <p:nvSpPr>
          <p:cNvPr id="6" name="Flèche droite 5">
            <a:hlinkClick r:id="rId3" action="ppaction://hlinkpres?slideindex=2&amp;slidetitle=Déroulement de la journée"/>
          </p:cNvPr>
          <p:cNvSpPr/>
          <p:nvPr/>
        </p:nvSpPr>
        <p:spPr>
          <a:xfrm>
            <a:off x="7380312" y="5949280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rId4" action="ppaction://hlinksldjump"/>
              </a:rPr>
              <a:t>accueil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5526</TotalTime>
  <Words>644</Words>
  <Application>Microsoft Office PowerPoint</Application>
  <PresentationFormat>Affichage à l'écran (4:3)</PresentationFormat>
  <Paragraphs>220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Promenade</vt:lpstr>
      <vt:lpstr>Diapositive 1</vt:lpstr>
      <vt:lpstr>Déroulement de la presentation</vt:lpstr>
      <vt:lpstr>Recrutement 2013 en France</vt:lpstr>
      <vt:lpstr>techniciens</vt:lpstr>
      <vt:lpstr>encadrement</vt:lpstr>
      <vt:lpstr>Les métiers rassemblant le plus grand nombre de projets de recrutement 2013</vt:lpstr>
      <vt:lpstr>Les 15 métiers les plus recherchés</vt:lpstr>
      <vt:lpstr>Les ingénieurs sur le marché du travail</vt:lpstr>
      <vt:lpstr>Les ingénieurs sur le marché du travail</vt:lpstr>
      <vt:lpstr>Les différents parcours pour être ingénieur</vt:lpstr>
      <vt:lpstr>Les différents parcours pour être ingénieur</vt:lpstr>
      <vt:lpstr>Les différents parcours pour être ingénieur</vt:lpstr>
      <vt:lpstr>Les différents parcours pour être ingénieur</vt:lpstr>
      <vt:lpstr>Les différents parcours pour être ingénieur </vt:lpstr>
      <vt:lpstr>après une Prépa intégrée et STI</vt:lpstr>
      <vt:lpstr>Diapositive 16</vt:lpstr>
      <vt:lpstr>Le recrutement</vt:lpstr>
      <vt:lpstr>Le recrutement</vt:lpstr>
      <vt:lpstr>Diapositive 19</vt:lpstr>
      <vt:lpstr> La classe préparatoire tSI</vt:lpstr>
      <vt:lpstr>Accès AUX éCOLES D’INGéNIEURS</vt:lpstr>
      <vt:lpstr>UNE GRANDE Diversité D’écoles</vt:lpstr>
      <vt:lpstr>Conclusion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ROUDIER</dc:creator>
  <cp:lastModifiedBy>Lycée Monge</cp:lastModifiedBy>
  <cp:revision>381</cp:revision>
  <dcterms:created xsi:type="dcterms:W3CDTF">2011-10-26T20:10:13Z</dcterms:created>
  <dcterms:modified xsi:type="dcterms:W3CDTF">2014-01-09T14:04:48Z</dcterms:modified>
</cp:coreProperties>
</file>